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308" r:id="rId2"/>
    <p:sldId id="269" r:id="rId3"/>
    <p:sldId id="304" r:id="rId4"/>
    <p:sldId id="306" r:id="rId5"/>
    <p:sldId id="281" r:id="rId6"/>
    <p:sldId id="351" r:id="rId7"/>
    <p:sldId id="363" r:id="rId8"/>
    <p:sldId id="364" r:id="rId9"/>
    <p:sldId id="365" r:id="rId10"/>
    <p:sldId id="366" r:id="rId11"/>
    <p:sldId id="370" r:id="rId12"/>
    <p:sldId id="371" r:id="rId13"/>
    <p:sldId id="369" r:id="rId14"/>
    <p:sldId id="372" r:id="rId15"/>
    <p:sldId id="373" r:id="rId16"/>
    <p:sldId id="374" r:id="rId17"/>
    <p:sldId id="367" r:id="rId18"/>
    <p:sldId id="368" r:id="rId19"/>
    <p:sldId id="278" r:id="rId20"/>
    <p:sldId id="349" r:id="rId21"/>
  </p:sldIdLst>
  <p:sldSz cx="9144000" cy="6858000" type="screen4x3"/>
  <p:notesSz cx="6815138" cy="99314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F9839C"/>
    <a:srgbClr val="79FFB6"/>
    <a:srgbClr val="9DD3C1"/>
    <a:srgbClr val="FBA7B9"/>
    <a:srgbClr val="C0C0C0"/>
    <a:srgbClr val="9BFFC8"/>
    <a:srgbClr val="737373"/>
    <a:srgbClr val="484978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F5E6A-81E4-4918-BDBB-FE940C056FE8}" type="datetimeFigureOut">
              <a:rPr lang="sk-SK" smtClean="0"/>
              <a:pPr/>
              <a:t>17.4.2012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1514" y="4717415"/>
            <a:ext cx="545211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60335" y="9433106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2F78E-F2C0-49D1-A46C-6D8BF549164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23BD70-47D5-4749-8E43-3FFD81D86C7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064896" cy="2664296"/>
          </a:xfrm>
        </p:spPr>
        <p:txBody>
          <a:bodyPr>
            <a:normAutofit fontScale="90000"/>
          </a:bodyPr>
          <a:lstStyle/>
          <a:p>
            <a:pPr algn="l"/>
            <a:r>
              <a:rPr lang="sk-SK" sz="5400" dirty="0" smtClean="0">
                <a:solidFill>
                  <a:schemeClr val="accent3">
                    <a:lumMod val="75000"/>
                  </a:schemeClr>
                </a:solidFill>
              </a:rPr>
              <a:t>Slovom žalmu k jubileu II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k-SK" sz="3600" b="0" dirty="0" smtClean="0">
                <a:solidFill>
                  <a:schemeClr val="accent3">
                    <a:lumMod val="75000"/>
                  </a:schemeClr>
                </a:solidFill>
              </a:rPr>
              <a:t>4. stretnutie 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k-SK" sz="22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sk-SK" sz="2700" i="1" dirty="0" smtClean="0">
                <a:solidFill>
                  <a:schemeClr val="accent5">
                    <a:lumMod val="75000"/>
                  </a:schemeClr>
                </a:solidFill>
              </a:rPr>
              <a:t>16. apríl 2012</a:t>
            </a:r>
            <a:endParaRPr lang="sk-SK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7988424" cy="108012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Osobnosť Jozefa Búdu </a:t>
            </a:r>
            <a:endParaRPr lang="sk-SK" sz="28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sk-SK" sz="2400" i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Žalm 63: Túžba za Pánom</a:t>
            </a:r>
            <a:endParaRPr lang="sk-SK" sz="28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69160"/>
            <a:ext cx="1674883" cy="2376264"/>
          </a:xfrm>
          <a:prstGeom prst="rect">
            <a:avLst/>
          </a:prstGeom>
          <a:noFill/>
        </p:spPr>
      </p:pic>
      <p:pic>
        <p:nvPicPr>
          <p:cNvPr id="6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29600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Témy modliaceho sa žalmistu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68760"/>
            <a:ext cx="7632848" cy="51869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V. 2: 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Vyjadrenie nesmiernej túžby</a:t>
            </a:r>
          </a:p>
          <a:p>
            <a:pPr lvl="1"/>
            <a:r>
              <a:rPr lang="sk-SK" dirty="0" smtClean="0"/>
              <a:t>Pozorné hľadanie od rána (v. 2)</a:t>
            </a:r>
          </a:p>
          <a:p>
            <a:pPr>
              <a:buNone/>
            </a:pP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Vv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. 3-6: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Spomienka a Prísľub chvály</a:t>
            </a:r>
          </a:p>
          <a:p>
            <a:pPr lvl="1"/>
            <a:r>
              <a:rPr lang="sk-SK" dirty="0" smtClean="0"/>
              <a:t>Vyznanie viery (v. 4)</a:t>
            </a:r>
          </a:p>
          <a:p>
            <a:pPr lvl="1"/>
            <a:r>
              <a:rPr lang="sk-SK" dirty="0" smtClean="0"/>
              <a:t>Spoločenstvo s Bohom ho oblažuje (v. 6)</a:t>
            </a:r>
          </a:p>
          <a:p>
            <a:pPr>
              <a:buNone/>
            </a:pPr>
            <a:r>
              <a:rPr lang="sk-SK" b="1" dirty="0" err="1" smtClean="0"/>
              <a:t>Vv</a:t>
            </a:r>
            <a:r>
              <a:rPr lang="sk-SK" b="1" dirty="0" smtClean="0"/>
              <a:t>. 7-9: Istota Božej ochrany</a:t>
            </a:r>
          </a:p>
          <a:p>
            <a:pPr lvl="1"/>
            <a:r>
              <a:rPr lang="sk-SK" dirty="0" smtClean="0"/>
              <a:t>Hľadanie pokračuje v noci (v. 7) a nepozná oddych.</a:t>
            </a:r>
          </a:p>
          <a:p>
            <a:pPr>
              <a:buNone/>
            </a:pPr>
            <a:r>
              <a:rPr lang="sk-SK" b="1" dirty="0" err="1" smtClean="0">
                <a:solidFill>
                  <a:srgbClr val="FF0000"/>
                </a:solidFill>
              </a:rPr>
              <a:t>Vv</a:t>
            </a:r>
            <a:r>
              <a:rPr lang="sk-SK" b="1" dirty="0" smtClean="0">
                <a:solidFill>
                  <a:srgbClr val="FF0000"/>
                </a:solidFill>
              </a:rPr>
              <a:t>. 10-12: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Prosby</a:t>
            </a:r>
          </a:p>
          <a:p>
            <a:pPr lvl="1"/>
            <a:r>
              <a:rPr lang="sk-SK" dirty="0" smtClean="0">
                <a:solidFill>
                  <a:srgbClr val="5F5F5F"/>
                </a:solidFill>
              </a:rPr>
              <a:t>Žalmista si praje, aby neprajníci neboli... (V. 10)</a:t>
            </a:r>
          </a:p>
          <a:p>
            <a:pPr lvl="1"/>
            <a:r>
              <a:rPr lang="sk-SK" dirty="0" smtClean="0">
                <a:solidFill>
                  <a:srgbClr val="5F5F5F"/>
                </a:solidFill>
              </a:rPr>
              <a:t>Nie je to rojčivá pomstychtivosť, ale dôvera v Boží súd</a:t>
            </a:r>
          </a:p>
          <a:p>
            <a:pPr lvl="1"/>
            <a:r>
              <a:rPr lang="sk-SK" dirty="0" smtClean="0">
                <a:solidFill>
                  <a:srgbClr val="5F5F5F"/>
                </a:solidFill>
              </a:rPr>
              <a:t>Za kráľa, strážcu práva, bola povinnosť modliť sa (</a:t>
            </a:r>
            <a:r>
              <a:rPr lang="sk-SK" dirty="0" err="1" smtClean="0">
                <a:solidFill>
                  <a:srgbClr val="5F5F5F"/>
                </a:solidFill>
              </a:rPr>
              <a:t>Ezd</a:t>
            </a:r>
            <a:r>
              <a:rPr lang="sk-SK" dirty="0" smtClean="0">
                <a:solidFill>
                  <a:srgbClr val="5F5F5F"/>
                </a:solidFill>
              </a:rPr>
              <a:t> 6,10; 7,23)</a:t>
            </a:r>
            <a:endParaRPr lang="sk-SK" dirty="0">
              <a:solidFill>
                <a:srgbClr val="5F5F5F"/>
              </a:solidFill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0EFE-A878-4E91-8084-F27EBA1B3AE1}" type="slidenum">
              <a:rPr lang="sk-SK" smtClean="0"/>
              <a:pPr/>
              <a:t>10</a:t>
            </a:fld>
            <a:endParaRPr lang="sk-SK"/>
          </a:p>
        </p:txBody>
      </p:sp>
      <p:pic>
        <p:nvPicPr>
          <p:cNvPr id="1027" name="Picture 3" descr="D:\My Documents\Preberanie\Let k Bohu 0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6256" y="1196752"/>
            <a:ext cx="1872208" cy="239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1481328"/>
            <a:ext cx="8507288" cy="4755984"/>
          </a:xfrm>
        </p:spPr>
        <p:txBody>
          <a:bodyPr/>
          <a:lstStyle/>
          <a:p>
            <a:r>
              <a:rPr lang="sk-SK" b="1" dirty="0" smtClean="0"/>
              <a:t>Bože, ty si môj Boh</a:t>
            </a:r>
          </a:p>
          <a:p>
            <a:endParaRPr lang="sk-SK" b="1" dirty="0" smtClean="0"/>
          </a:p>
          <a:p>
            <a:r>
              <a:rPr lang="sk-SK" b="1" dirty="0" smtClean="0"/>
              <a:t>Od úsvitu ťa pozorne hľadám</a:t>
            </a:r>
          </a:p>
          <a:p>
            <a:endParaRPr lang="sk-SK" b="1" dirty="0" smtClean="0"/>
          </a:p>
          <a:p>
            <a:r>
              <a:rPr lang="sk-SK" b="1" dirty="0" smtClean="0"/>
              <a:t>Noc</a:t>
            </a:r>
            <a:r>
              <a:rPr lang="sk-SK" dirty="0" smtClean="0"/>
              <a:t> a smäd sú symboly smrti</a:t>
            </a:r>
          </a:p>
          <a:p>
            <a:endParaRPr lang="sk-SK" dirty="0" smtClean="0"/>
          </a:p>
          <a:p>
            <a:r>
              <a:rPr lang="sk-SK" b="1" dirty="0" smtClean="0"/>
              <a:t>Pustá vyschnutá zem bez vody</a:t>
            </a:r>
          </a:p>
          <a:p>
            <a:pPr lvl="1">
              <a:buNone/>
            </a:pPr>
            <a:r>
              <a:rPr lang="sk-SK" dirty="0" smtClean="0"/>
              <a:t> – obraz duše, žalmistu 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17.4.2012 / BŚ</a:t>
            </a: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11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3.1 Nesmierna túžba po Bohu (v. 2)</a:t>
            </a:r>
            <a:endParaRPr lang="sk-SK" dirty="0"/>
          </a:p>
        </p:txBody>
      </p:sp>
      <p:pic>
        <p:nvPicPr>
          <p:cNvPr id="7" name="Picture 3" descr="D:\My Documents\My Pictures\Biblicke\Rozne\Popraskaná suchá z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95874"/>
            <a:ext cx="2508439" cy="165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My Documents\My Pictures\Biblicke\Texty Temy\Zalm 63,1  (Margit PRUGE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336507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dĺžnik 9"/>
          <p:cNvSpPr/>
          <p:nvPr/>
        </p:nvSpPr>
        <p:spPr>
          <a:xfrm>
            <a:off x="5940152" y="3501008"/>
            <a:ext cx="2898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1400" dirty="0" smtClean="0"/>
              <a:t>Od úsvitu ťa hľadám, Ž 63,1-3</a:t>
            </a:r>
          </a:p>
          <a:p>
            <a:pPr algn="ctr"/>
            <a:r>
              <a:rPr lang="sk-SK" sz="1400" dirty="0" smtClean="0"/>
              <a:t>(</a:t>
            </a:r>
            <a:r>
              <a:rPr lang="sk-SK" sz="1400" dirty="0" err="1" smtClean="0"/>
              <a:t>Margit</a:t>
            </a:r>
            <a:r>
              <a:rPr lang="sk-SK" sz="1400" dirty="0" smtClean="0"/>
              <a:t> PRUGGE) 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1916832"/>
            <a:ext cx="5832648" cy="4090459"/>
          </a:xfrm>
        </p:spPr>
        <p:txBody>
          <a:bodyPr/>
          <a:lstStyle/>
          <a:p>
            <a:r>
              <a:rPr lang="sk-SK" dirty="0" smtClean="0"/>
              <a:t>Kontemplácia  (v. 3)</a:t>
            </a:r>
          </a:p>
          <a:p>
            <a:pPr lvl="1"/>
            <a:r>
              <a:rPr lang="sk-SK" dirty="0" smtClean="0"/>
              <a:t>Návrat do minulosti – do Chrámu </a:t>
            </a:r>
          </a:p>
          <a:p>
            <a:pPr lvl="1"/>
            <a:r>
              <a:rPr lang="sk-SK" dirty="0" smtClean="0"/>
              <a:t>Pozerať, hľadieť na božstvo </a:t>
            </a:r>
          </a:p>
          <a:p>
            <a:pPr lvl="1"/>
            <a:r>
              <a:rPr lang="sk-SK" dirty="0" smtClean="0"/>
              <a:t>„pozorovať“ (7x; 46,9)</a:t>
            </a:r>
          </a:p>
          <a:p>
            <a:pPr lvl="1"/>
            <a:r>
              <a:rPr lang="sk-SK" dirty="0" smtClean="0"/>
              <a:t>Moc, vznešenosť a slávu v Chráme 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„</a:t>
            </a:r>
            <a:r>
              <a:rPr lang="en-US" dirty="0" err="1" smtClean="0"/>
              <a:t>Keď</a:t>
            </a:r>
            <a:r>
              <a:rPr lang="en-US" dirty="0" smtClean="0"/>
              <a:t> </a:t>
            </a:r>
            <a:r>
              <a:rPr lang="en-US" dirty="0" err="1" smtClean="0"/>
              <a:t>Ježiš</a:t>
            </a:r>
            <a:r>
              <a:rPr lang="en-US" dirty="0" smtClean="0"/>
              <a:t> </a:t>
            </a:r>
            <a:r>
              <a:rPr lang="en-US" dirty="0" err="1" smtClean="0"/>
              <a:t>vyšiel</a:t>
            </a:r>
            <a:r>
              <a:rPr lang="en-US" dirty="0" smtClean="0"/>
              <a:t> z </a:t>
            </a:r>
            <a:r>
              <a:rPr lang="en-US" dirty="0" err="1" smtClean="0"/>
              <a:t>chrámu</a:t>
            </a:r>
            <a:r>
              <a:rPr lang="en-US" dirty="0" smtClean="0"/>
              <a:t> a </a:t>
            </a:r>
            <a:r>
              <a:rPr lang="en-US" dirty="0" err="1" smtClean="0"/>
              <a:t>odchádzal</a:t>
            </a:r>
            <a:r>
              <a:rPr lang="en-US" dirty="0" smtClean="0"/>
              <a:t>, </a:t>
            </a:r>
            <a:r>
              <a:rPr lang="en-US" dirty="0" err="1" smtClean="0"/>
              <a:t>pristúpili</a:t>
            </a:r>
            <a:r>
              <a:rPr lang="en-US" dirty="0" smtClean="0"/>
              <a:t> k </a:t>
            </a:r>
            <a:r>
              <a:rPr lang="en-US" dirty="0" err="1" smtClean="0"/>
              <a:t>nemu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učeníci</a:t>
            </a:r>
            <a:r>
              <a:rPr lang="en-US" dirty="0" smtClean="0"/>
              <a:t> a </a:t>
            </a:r>
            <a:r>
              <a:rPr lang="en-US" dirty="0" err="1" smtClean="0"/>
              <a:t>ukazovali</a:t>
            </a:r>
            <a:r>
              <a:rPr lang="en-US" dirty="0" smtClean="0"/>
              <a:t> mu </a:t>
            </a:r>
            <a:r>
              <a:rPr lang="en-US" dirty="0" err="1" smtClean="0"/>
              <a:t>chrámové</a:t>
            </a:r>
            <a:r>
              <a:rPr lang="en-US" dirty="0" smtClean="0"/>
              <a:t> </a:t>
            </a:r>
            <a:r>
              <a:rPr lang="en-US" dirty="0" err="1" smtClean="0"/>
              <a:t>stavby</a:t>
            </a:r>
            <a:r>
              <a:rPr lang="en-US" dirty="0" smtClean="0"/>
              <a:t>.</a:t>
            </a:r>
            <a:r>
              <a:rPr lang="sk-SK" dirty="0" smtClean="0"/>
              <a:t>“ (</a:t>
            </a:r>
            <a:r>
              <a:rPr lang="sk-SK" dirty="0" err="1" smtClean="0"/>
              <a:t>Mt</a:t>
            </a:r>
            <a:r>
              <a:rPr lang="sk-SK" dirty="0" smtClean="0"/>
              <a:t> 24,1)</a:t>
            </a:r>
          </a:p>
          <a:p>
            <a:endParaRPr lang="sk-SK" b="1" dirty="0" smtClean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12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96944" cy="1143000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 Spomienka na Chrám (v. 3)</a:t>
            </a:r>
            <a:endParaRPr lang="sk-SK" sz="3200" dirty="0"/>
          </a:p>
        </p:txBody>
      </p:sp>
      <p:pic>
        <p:nvPicPr>
          <p:cNvPr id="1026" name="Picture 2" descr="D:\My Documents\My Pictures\Mezopotamia\Tel Asmur - Abu postavy (2700-2500 pred Kr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84783"/>
            <a:ext cx="2861872" cy="3921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bdĺžnik 7"/>
          <p:cNvSpPr/>
          <p:nvPr/>
        </p:nvSpPr>
        <p:spPr>
          <a:xfrm>
            <a:off x="5940152" y="5445224"/>
            <a:ext cx="2995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dirty="0" err="1" smtClean="0"/>
              <a:t>Abu</a:t>
            </a:r>
            <a:r>
              <a:rPr lang="sk-SK" sz="1200" dirty="0" smtClean="0"/>
              <a:t> </a:t>
            </a:r>
            <a:r>
              <a:rPr lang="sk-SK" sz="1200" dirty="0" err="1" smtClean="0"/>
              <a:t>figurínky</a:t>
            </a:r>
            <a:r>
              <a:rPr lang="sk-SK" sz="1200" dirty="0" smtClean="0"/>
              <a:t>, z chrámu</a:t>
            </a:r>
          </a:p>
          <a:p>
            <a:pPr algn="ctr"/>
            <a:r>
              <a:rPr lang="sk-SK" sz="1200" dirty="0" smtClean="0"/>
              <a:t>Tel </a:t>
            </a:r>
            <a:r>
              <a:rPr lang="sk-SK" sz="1200" dirty="0" err="1" smtClean="0"/>
              <a:t>Asmur</a:t>
            </a:r>
            <a:r>
              <a:rPr lang="sk-SK" sz="1200" dirty="0" smtClean="0"/>
              <a:t>, 2700-2500 pred Kr.</a:t>
            </a:r>
            <a:endParaRPr lang="sk-SK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1143000"/>
          </a:xfrm>
        </p:spPr>
        <p:txBody>
          <a:bodyPr>
            <a:normAutofit/>
          </a:bodyPr>
          <a:lstStyle/>
          <a:p>
            <a:r>
              <a:rPr lang="sk-SK" dirty="0" err="1" smtClean="0"/>
              <a:t>Abu</a:t>
            </a:r>
            <a:r>
              <a:rPr lang="sk-SK" dirty="0" smtClean="0"/>
              <a:t> </a:t>
            </a:r>
            <a:r>
              <a:rPr lang="sk-SK" dirty="0" err="1" smtClean="0"/>
              <a:t>Simbel</a:t>
            </a:r>
            <a:r>
              <a:rPr lang="sk-SK" dirty="0" smtClean="0"/>
              <a:t> (</a:t>
            </a:r>
            <a:r>
              <a:rPr lang="sk-SK" dirty="0" err="1" smtClean="0"/>
              <a:t>Nubia</a:t>
            </a:r>
            <a:r>
              <a:rPr lang="sk-SK" dirty="0" smtClean="0"/>
              <a:t>, južný Egypt)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Chrám </a:t>
            </a:r>
            <a:r>
              <a:rPr lang="sk-SK" dirty="0" err="1" smtClean="0"/>
              <a:t>Ramsesa</a:t>
            </a:r>
            <a:r>
              <a:rPr lang="sk-SK" dirty="0" smtClean="0"/>
              <a:t> II.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sk-SK" dirty="0" smtClean="0"/>
              <a:t>Vstup do svätyne</a:t>
            </a:r>
            <a:endParaRPr lang="sk-SK" dirty="0"/>
          </a:p>
        </p:txBody>
      </p:sp>
      <p:pic>
        <p:nvPicPr>
          <p:cNvPr id="10" name="Zástupný symbol obsahu 9" descr="Abu Simbel - tempio 4-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608512" cy="3456384"/>
          </a:xfrm>
        </p:spPr>
      </p:pic>
      <p:pic>
        <p:nvPicPr>
          <p:cNvPr id="11" name="Zástupný symbol obsahu 10" descr="Abu Simbel - ingresso 2 m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196752"/>
            <a:ext cx="3024336" cy="4032448"/>
          </a:xfrm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568952" cy="1143000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 Nasýtený Božou vernosťou (</a:t>
            </a:r>
            <a:r>
              <a:rPr lang="sk-SK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</a:t>
            </a:r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4-6)</a:t>
            </a:r>
            <a:endParaRPr lang="sk-SK" sz="32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k-SK" b="1" dirty="0" smtClean="0"/>
              <a:t>Božia vernosť </a:t>
            </a:r>
            <a:r>
              <a:rPr lang="sk-SK" dirty="0" smtClean="0"/>
              <a:t>(v. 4)</a:t>
            </a:r>
            <a:endParaRPr lang="en-US" dirty="0" smtClean="0"/>
          </a:p>
          <a:p>
            <a:pPr lvl="1"/>
            <a:r>
              <a:rPr lang="sk-SK" dirty="0" smtClean="0"/>
              <a:t>lebo tvoja </a:t>
            </a:r>
            <a:r>
              <a:rPr lang="sk-SK" i="1" dirty="0" err="1" smtClean="0"/>
              <a:t>chesed</a:t>
            </a:r>
            <a:r>
              <a:rPr lang="sk-SK" i="1" dirty="0" smtClean="0"/>
              <a:t> </a:t>
            </a:r>
            <a:r>
              <a:rPr lang="sk-SK" dirty="0" smtClean="0"/>
              <a:t>je lepšia než život</a:t>
            </a:r>
          </a:p>
          <a:p>
            <a:pPr lvl="1"/>
            <a:r>
              <a:rPr lang="sk-SK" dirty="0" smtClean="0"/>
              <a:t>Oslavovať perami (7x Ž)</a:t>
            </a:r>
          </a:p>
          <a:p>
            <a:pPr>
              <a:buNone/>
            </a:pPr>
            <a:r>
              <a:rPr lang="sk-SK" b="1" dirty="0" smtClean="0"/>
              <a:t>Požehnanie a dlane (v. 5)</a:t>
            </a:r>
          </a:p>
          <a:p>
            <a:pPr lvl="1"/>
            <a:r>
              <a:rPr lang="sk-SK" dirty="0" smtClean="0"/>
              <a:t>Z vedomia Božej vernosti a dobroty </a:t>
            </a:r>
          </a:p>
          <a:p>
            <a:pPr lvl="1"/>
            <a:r>
              <a:rPr lang="sk-SK" dirty="0" smtClean="0"/>
              <a:t>Žehnanie v celom živote</a:t>
            </a:r>
          </a:p>
          <a:p>
            <a:pPr lvl="1"/>
            <a:r>
              <a:rPr lang="sk-SK" dirty="0" smtClean="0"/>
              <a:t>Dvíhanie dlaní k modlitbe</a:t>
            </a:r>
          </a:p>
          <a:p>
            <a:pPr lvl="2"/>
            <a:r>
              <a:rPr lang="sk-SK" dirty="0" smtClean="0"/>
              <a:t>Pozdrav, chvála (134,2)</a:t>
            </a:r>
          </a:p>
          <a:p>
            <a:pPr lvl="2"/>
            <a:r>
              <a:rPr lang="sk-SK" dirty="0" smtClean="0"/>
              <a:t>Prosba, žiadosť (141,2)</a:t>
            </a:r>
          </a:p>
          <a:p>
            <a:pPr>
              <a:buNone/>
            </a:pPr>
            <a:r>
              <a:rPr lang="sk-SK" b="1" dirty="0" smtClean="0"/>
              <a:t>Nasýtenie modlitbou (v. 6)</a:t>
            </a:r>
          </a:p>
          <a:p>
            <a:pPr lvl="1">
              <a:buNone/>
            </a:pPr>
            <a:r>
              <a:rPr lang="sk-SK" dirty="0" smtClean="0"/>
              <a:t>Modlitba je potrava a živá voda (Ž 34,9; 119,103; </a:t>
            </a:r>
            <a:r>
              <a:rPr lang="sk-SK" dirty="0" err="1" smtClean="0"/>
              <a:t>Pies</a:t>
            </a:r>
            <a:r>
              <a:rPr lang="sk-SK" dirty="0" smtClean="0"/>
              <a:t> 5,1)</a:t>
            </a:r>
          </a:p>
          <a:p>
            <a:pPr lvl="1"/>
            <a:endParaRPr lang="sk-SK" dirty="0" smtClean="0"/>
          </a:p>
        </p:txBody>
      </p:sp>
      <p:pic>
        <p:nvPicPr>
          <p:cNvPr id="10" name="Zástupný symbol obsahu 9" descr="zalm 6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08046" y="1444625"/>
            <a:ext cx="3115732" cy="3941763"/>
          </a:xfrm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1481328"/>
            <a:ext cx="6300192" cy="4525963"/>
          </a:xfrm>
        </p:spPr>
        <p:txBody>
          <a:bodyPr/>
          <a:lstStyle/>
          <a:p>
            <a:r>
              <a:rPr lang="sk-SK" dirty="0" smtClean="0"/>
              <a:t>Prenasledovaný v noci </a:t>
            </a:r>
          </a:p>
          <a:p>
            <a:pPr lvl="1"/>
            <a:r>
              <a:rPr lang="sk-SK" dirty="0" smtClean="0"/>
              <a:t>– nezúfa, ale „šepoce“ o Bohu (v. 7)</a:t>
            </a:r>
          </a:p>
          <a:p>
            <a:pPr lvl="1"/>
            <a:r>
              <a:rPr lang="sk-SK" dirty="0" smtClean="0"/>
              <a:t>- šepotať = pamätať Božie diela </a:t>
            </a:r>
          </a:p>
          <a:p>
            <a:r>
              <a:rPr lang="sk-SK" dirty="0" smtClean="0"/>
              <a:t>Boh – „pomoc“ (</a:t>
            </a:r>
            <a:r>
              <a:rPr lang="sk-SK" dirty="0" err="1" smtClean="0"/>
              <a:t>porov</a:t>
            </a:r>
            <a:r>
              <a:rPr lang="sk-SK" dirty="0" smtClean="0"/>
              <a:t>. Ž 22,20)</a:t>
            </a:r>
          </a:p>
          <a:p>
            <a:pPr lvl="1"/>
            <a:r>
              <a:rPr lang="sk-SK" dirty="0" smtClean="0"/>
              <a:t>Zo svojej minulosti sa učí </a:t>
            </a:r>
          </a:p>
          <a:p>
            <a:r>
              <a:rPr lang="sk-SK" dirty="0" smtClean="0"/>
              <a:t>Krídla ako symbol ochrany </a:t>
            </a:r>
          </a:p>
          <a:p>
            <a:pPr lvl="1"/>
            <a:r>
              <a:rPr lang="sk-SK" dirty="0" smtClean="0"/>
              <a:t>Obrazy z Chrámových </a:t>
            </a:r>
            <a:r>
              <a:rPr lang="sk-SK" dirty="0" err="1" smtClean="0"/>
              <a:t>Cherubov</a:t>
            </a:r>
            <a:endParaRPr lang="sk-SK" dirty="0" smtClean="0"/>
          </a:p>
          <a:p>
            <a:pPr lvl="1"/>
            <a:r>
              <a:rPr lang="sk-SK" dirty="0" smtClean="0"/>
              <a:t>V Egypte boh </a:t>
            </a:r>
            <a:r>
              <a:rPr lang="sk-SK" dirty="0" err="1" smtClean="0"/>
              <a:t>Horus</a:t>
            </a:r>
            <a:r>
              <a:rPr lang="sk-SK" dirty="0" smtClean="0"/>
              <a:t> – sokol - ochrana</a:t>
            </a:r>
          </a:p>
          <a:p>
            <a:pPr lvl="1"/>
            <a:r>
              <a:rPr lang="sk-SK" dirty="0" err="1" smtClean="0"/>
              <a:t>Dt</a:t>
            </a:r>
            <a:r>
              <a:rPr lang="sk-SK" dirty="0" smtClean="0"/>
              <a:t> 32,11; </a:t>
            </a:r>
            <a:r>
              <a:rPr lang="sk-SK" dirty="0" err="1" smtClean="0"/>
              <a:t>Mt</a:t>
            </a:r>
            <a:r>
              <a:rPr lang="sk-SK" dirty="0" smtClean="0"/>
              <a:t> 23,37 </a:t>
            </a:r>
          </a:p>
          <a:p>
            <a:pPr lvl="1"/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15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3.3  Istota Božej ochrany </a:t>
            </a:r>
            <a:endParaRPr lang="sk-SK" dirty="0"/>
          </a:p>
        </p:txBody>
      </p:sp>
      <p:pic>
        <p:nvPicPr>
          <p:cNvPr id="2050" name="Picture 2" descr="D:\My Documents\My Pictures\Biblicke\Texty Temy\Zalm 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12776"/>
            <a:ext cx="2868279" cy="428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ĺžnik 7"/>
          <p:cNvSpPr/>
          <p:nvPr/>
        </p:nvSpPr>
        <p:spPr>
          <a:xfrm>
            <a:off x="3131840" y="5805264"/>
            <a:ext cx="5652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Kto</a:t>
            </a:r>
            <a:r>
              <a:rPr lang="en-US" sz="1400" dirty="0" smtClean="0"/>
              <a:t> pod </a:t>
            </a:r>
            <a:r>
              <a:rPr lang="en-US" sz="1400" dirty="0" err="1" smtClean="0"/>
              <a:t>ochranou</a:t>
            </a:r>
            <a:r>
              <a:rPr lang="en-US" sz="1400" dirty="0" smtClean="0"/>
              <a:t> </a:t>
            </a:r>
            <a:r>
              <a:rPr lang="en-US" sz="1400" dirty="0" err="1" smtClean="0"/>
              <a:t>Najvyššieho</a:t>
            </a:r>
            <a:r>
              <a:rPr lang="en-US" sz="1400" dirty="0" smtClean="0"/>
              <a:t> </a:t>
            </a:r>
            <a:r>
              <a:rPr lang="en-US" sz="1400" dirty="0" err="1" smtClean="0"/>
              <a:t>prebýva</a:t>
            </a:r>
            <a:r>
              <a:rPr lang="en-US" sz="1400" dirty="0" smtClean="0"/>
              <a:t> a v </a:t>
            </a:r>
            <a:r>
              <a:rPr lang="en-US" sz="1400" dirty="0" err="1" smtClean="0"/>
              <a:t>tôni</a:t>
            </a:r>
            <a:r>
              <a:rPr lang="en-US" sz="1400" dirty="0" smtClean="0"/>
              <a:t> </a:t>
            </a:r>
            <a:r>
              <a:rPr lang="en-US" sz="1400" dirty="0" err="1" smtClean="0"/>
              <a:t>Všemohúceho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zdržiava</a:t>
            </a:r>
            <a:r>
              <a:rPr lang="sk-SK" sz="1400" dirty="0" smtClean="0"/>
              <a:t>... (Ž 91,1</a:t>
            </a:r>
            <a:r>
              <a:rPr lang="sk-SK" sz="1400" dirty="0" smtClean="0"/>
              <a:t>) (M. PRUGGE)</a:t>
            </a:r>
            <a:endParaRPr lang="sk-SK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Tvrdé slová pre kresťanské uši </a:t>
            </a:r>
          </a:p>
          <a:p>
            <a:endParaRPr lang="sk-SK" dirty="0" smtClean="0"/>
          </a:p>
          <a:p>
            <a:r>
              <a:rPr lang="sk-SK" dirty="0" smtClean="0"/>
              <a:t>Žalmista si je istý, že </a:t>
            </a:r>
            <a:r>
              <a:rPr lang="sk-SK" u="sng" dirty="0" smtClean="0"/>
              <a:t>Boh ho zachráni </a:t>
            </a:r>
            <a:r>
              <a:rPr lang="sk-SK" dirty="0" smtClean="0"/>
              <a:t>od zlého, a že im odplatí. </a:t>
            </a:r>
          </a:p>
          <a:p>
            <a:endParaRPr lang="sk-SK" dirty="0" smtClean="0"/>
          </a:p>
          <a:p>
            <a:r>
              <a:rPr lang="sk-SK" dirty="0" smtClean="0"/>
              <a:t>„zapchaté budú ústa“ </a:t>
            </a:r>
            <a:r>
              <a:rPr lang="sk-SK" dirty="0" smtClean="0"/>
              <a:t>(delikty vypovedané v Ž </a:t>
            </a:r>
            <a:r>
              <a:rPr lang="sk-SK" dirty="0" smtClean="0"/>
              <a:t>50; 52-55)</a:t>
            </a:r>
          </a:p>
          <a:p>
            <a:pPr lvl="1"/>
            <a:r>
              <a:rPr lang="sk-SK" dirty="0" smtClean="0"/>
              <a:t>Ohováranie, osočovanie, krivé obviňovania a </a:t>
            </a:r>
            <a:r>
              <a:rPr lang="sk-SK" dirty="0" smtClean="0"/>
              <a:t>svedectvá... </a:t>
            </a:r>
            <a:endParaRPr lang="sk-SK" dirty="0" smtClean="0"/>
          </a:p>
          <a:p>
            <a:r>
              <a:rPr lang="sk-SK" dirty="0" smtClean="0"/>
              <a:t>Žalmista musel ujsť z mesta do púšte </a:t>
            </a:r>
          </a:p>
          <a:p>
            <a:pPr lvl="1"/>
            <a:r>
              <a:rPr lang="sk-SK" dirty="0" smtClean="0"/>
              <a:t>Z miesta smrti do miesta bez života</a:t>
            </a:r>
          </a:p>
          <a:p>
            <a:pPr lvl="1"/>
            <a:r>
              <a:rPr lang="sk-SK" dirty="0" err="1" smtClean="0"/>
              <a:t>Dt</a:t>
            </a:r>
            <a:r>
              <a:rPr lang="sk-SK" dirty="0" smtClean="0"/>
              <a:t> 19,19 – obnoviť spravodlivosť  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16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3.4  Záhuba verzus radosť (?)</a:t>
            </a:r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Záver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0EFE-A878-4E91-8084-F27EBA1B3AE1}" type="slidenum">
              <a:rPr lang="sk-SK" smtClean="0"/>
              <a:pPr/>
              <a:t>17</a:t>
            </a:fld>
            <a:endParaRPr lang="sk-SK"/>
          </a:p>
        </p:txBody>
      </p:sp>
      <p:pic>
        <p:nvPicPr>
          <p:cNvPr id="7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6632"/>
            <a:ext cx="2599109" cy="108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Zástupný symbol obsahu 9" descr="zalm 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453" y="332656"/>
            <a:ext cx="4439611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Božia vernosť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1331640" y="1340768"/>
            <a:ext cx="7162800" cy="3456384"/>
          </a:xfrm>
        </p:spPr>
        <p:txBody>
          <a:bodyPr>
            <a:normAutofit/>
          </a:bodyPr>
          <a:lstStyle/>
          <a:p>
            <a:r>
              <a:rPr lang="sk-SK" dirty="0" smtClean="0"/>
              <a:t>Modlitba ako životný štýl – nie cieľ </a:t>
            </a:r>
          </a:p>
          <a:p>
            <a:r>
              <a:rPr lang="sk-SK" dirty="0" smtClean="0"/>
              <a:t>Pohľad s dôverou</a:t>
            </a:r>
          </a:p>
          <a:p>
            <a:endParaRPr lang="sk-SK" dirty="0" smtClean="0"/>
          </a:p>
          <a:p>
            <a:r>
              <a:rPr lang="sk-SK" dirty="0" smtClean="0"/>
              <a:t>Radosť, ktorá premieňa a neuspokojuje sa len so sebou </a:t>
            </a:r>
          </a:p>
          <a:p>
            <a:r>
              <a:rPr lang="sk-SK" dirty="0" smtClean="0"/>
              <a:t>Postoj, ktorý privádza do pohybu</a:t>
            </a:r>
          </a:p>
          <a:p>
            <a:endParaRPr lang="sk-SK" dirty="0" smtClean="0"/>
          </a:p>
          <a:p>
            <a:r>
              <a:rPr lang="sk-SK" dirty="0" smtClean="0"/>
              <a:t>Z beznádejne ťažkej chvíli sa prechádza k radosti </a:t>
            </a:r>
          </a:p>
          <a:p>
            <a:r>
              <a:rPr lang="sk-SK" dirty="0" smtClean="0"/>
              <a:t>Vedomie Božej vernosti a milosrdenstva je kľúčové </a:t>
            </a:r>
          </a:p>
          <a:p>
            <a:r>
              <a:rPr lang="sk-SK" dirty="0" smtClean="0"/>
              <a:t>Spomienka je počiatkom </a:t>
            </a:r>
            <a:r>
              <a:rPr lang="sk-SK" dirty="0" smtClean="0"/>
              <a:t>modlitby, ktorá plodí nádej silnejšiu ako smrť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Skúsenosť nebezpečenstva smrti </a:t>
            </a:r>
          </a:p>
          <a:p>
            <a:r>
              <a:rPr lang="sk-SK" dirty="0" smtClean="0"/>
              <a:t>...</a:t>
            </a:r>
          </a:p>
          <a:p>
            <a:r>
              <a:rPr lang="sk-SK" dirty="0" smtClean="0"/>
              <a:t>...</a:t>
            </a:r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0EFE-A878-4E91-8084-F27EBA1B3AE1}" type="slidenum">
              <a:rPr lang="sk-SK" smtClean="0"/>
              <a:pPr/>
              <a:t>18</a:t>
            </a:fld>
            <a:endParaRPr lang="sk-SK"/>
          </a:p>
        </p:txBody>
      </p:sp>
      <p:pic>
        <p:nvPicPr>
          <p:cNvPr id="2050" name="Picture 2" descr="D:\My Documents\Preberanie\Let k Bohu 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2486" r="12486"/>
          <a:stretch>
            <a:fillRect/>
          </a:stretch>
        </p:blipFill>
        <p:spPr bwMode="auto">
          <a:xfrm>
            <a:off x="467544" y="332656"/>
            <a:ext cx="1713166" cy="2592288"/>
          </a:xfrm>
          <a:prstGeom prst="rect">
            <a:avLst/>
          </a:prstGeom>
          <a:noFill/>
        </p:spPr>
      </p:pic>
      <p:pic>
        <p:nvPicPr>
          <p:cNvPr id="10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6632"/>
            <a:ext cx="2599109" cy="108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Zástupný symbol obsahu 9" descr="zalm 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7" y="3933056"/>
            <a:ext cx="1977370" cy="2501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3240360"/>
          </a:xfrm>
        </p:spPr>
        <p:txBody>
          <a:bodyPr>
            <a:normAutofit fontScale="90000"/>
          </a:bodyPr>
          <a:lstStyle/>
          <a:p>
            <a:pPr algn="l"/>
            <a:r>
              <a:rPr lang="sk-SK" sz="4000" i="1" dirty="0" smtClean="0">
                <a:solidFill>
                  <a:srgbClr val="FF9900"/>
                </a:solidFill>
              </a:rPr>
              <a:t/>
            </a:r>
            <a:br>
              <a:rPr lang="sk-SK" sz="4000" i="1" dirty="0" smtClean="0">
                <a:solidFill>
                  <a:srgbClr val="FF9900"/>
                </a:solidFill>
              </a:rPr>
            </a:br>
            <a:r>
              <a:rPr lang="sk-SK" sz="4000" i="1" dirty="0" smtClean="0">
                <a:solidFill>
                  <a:srgbClr val="FF9900"/>
                </a:solidFill>
              </a:rPr>
              <a:t/>
            </a:r>
            <a:br>
              <a:rPr lang="sk-SK" sz="4000" i="1" dirty="0" smtClean="0">
                <a:solidFill>
                  <a:srgbClr val="FF9900"/>
                </a:solidFill>
              </a:rPr>
            </a:br>
            <a:r>
              <a:rPr lang="sk-SK" sz="4000" i="1" dirty="0" smtClean="0">
                <a:solidFill>
                  <a:srgbClr val="FF9900"/>
                </a:solidFill>
              </a:rPr>
              <a:t/>
            </a:r>
            <a:br>
              <a:rPr lang="sk-SK" sz="4000" i="1" dirty="0" smtClean="0">
                <a:solidFill>
                  <a:srgbClr val="FF9900"/>
                </a:solidFill>
              </a:rPr>
            </a:br>
            <a:r>
              <a:rPr lang="sk-SK" sz="4000" i="1" dirty="0" smtClean="0">
                <a:solidFill>
                  <a:srgbClr val="FF9900"/>
                </a:solidFill>
              </a:rPr>
              <a:t/>
            </a:r>
            <a:br>
              <a:rPr lang="sk-SK" sz="4000" i="1" dirty="0" smtClean="0">
                <a:solidFill>
                  <a:srgbClr val="FF9900"/>
                </a:solidFill>
              </a:rPr>
            </a:br>
            <a:r>
              <a:rPr lang="sk-SK" sz="4000" i="1" dirty="0" smtClean="0">
                <a:solidFill>
                  <a:srgbClr val="FF9900"/>
                </a:solidFill>
              </a:rPr>
              <a:t/>
            </a:r>
            <a:br>
              <a:rPr lang="sk-SK" sz="4000" i="1" dirty="0" smtClean="0">
                <a:solidFill>
                  <a:srgbClr val="FF9900"/>
                </a:solidFill>
              </a:rPr>
            </a:br>
            <a:r>
              <a:rPr lang="sk-SK" sz="7300" i="1" dirty="0" smtClean="0">
                <a:solidFill>
                  <a:schemeClr val="accent5">
                    <a:lumMod val="75000"/>
                  </a:schemeClr>
                </a:solidFill>
              </a:rPr>
              <a:t>14.5</a:t>
            </a:r>
            <a:r>
              <a:rPr lang="sk-SK" sz="7300" i="1" dirty="0" smtClean="0">
                <a:solidFill>
                  <a:schemeClr val="accent5">
                    <a:lumMod val="75000"/>
                  </a:schemeClr>
                </a:solidFill>
              </a:rPr>
              <a:t>. 2012</a:t>
            </a:r>
            <a:r>
              <a:rPr lang="sk-SK" sz="7300" i="1" dirty="0" smtClean="0">
                <a:solidFill>
                  <a:srgbClr val="FF9900"/>
                </a:solidFill>
              </a:rPr>
              <a:t/>
            </a:r>
            <a:br>
              <a:rPr lang="sk-SK" sz="7300" i="1" dirty="0" smtClean="0">
                <a:solidFill>
                  <a:srgbClr val="FF9900"/>
                </a:solidFill>
              </a:rPr>
            </a:b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sk-SK" sz="49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Slovom žalmu k jubileu</a:t>
            </a:r>
            <a:endParaRPr lang="sk-SK" sz="6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8280920" cy="2664296"/>
          </a:xfrm>
        </p:spPr>
        <p:txBody>
          <a:bodyPr>
            <a:normAutofit/>
          </a:bodyPr>
          <a:lstStyle/>
          <a:p>
            <a:pPr algn="l"/>
            <a:r>
              <a:rPr lang="sk-SK" sz="1800" i="1" dirty="0" smtClean="0"/>
              <a:t>Osobnosť:</a:t>
            </a:r>
            <a:endParaRPr lang="sk-SK" sz="1800" dirty="0" smtClean="0"/>
          </a:p>
          <a:p>
            <a:pPr algn="l"/>
            <a:r>
              <a:rPr lang="sk-SK" b="1" dirty="0" smtClean="0"/>
              <a:t>   Jozef </a:t>
            </a:r>
            <a:r>
              <a:rPr lang="sk-SK" b="1" dirty="0" err="1" smtClean="0"/>
              <a:t>Murgaš</a:t>
            </a:r>
            <a:r>
              <a:rPr lang="sk-SK" b="1" dirty="0" smtClean="0"/>
              <a:t> </a:t>
            </a:r>
            <a:endParaRPr lang="sk-SK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k-SK" sz="1800" i="1" dirty="0" smtClean="0"/>
              <a:t>Čítanie a výklad </a:t>
            </a:r>
            <a:r>
              <a:rPr lang="sk-SK" sz="1800" b="1" i="1" dirty="0" smtClean="0"/>
              <a:t>žalmu</a:t>
            </a:r>
            <a:r>
              <a:rPr lang="sk-SK" sz="1800" b="1" dirty="0" smtClean="0"/>
              <a:t> </a:t>
            </a:r>
          </a:p>
          <a:p>
            <a:pPr algn="l"/>
            <a:r>
              <a:rPr lang="sk-SK" b="1" dirty="0" smtClean="0"/>
              <a:t>  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Nadšenie pre Boží dom (Žalm 69)</a:t>
            </a:r>
          </a:p>
          <a:p>
            <a:pPr algn="l"/>
            <a:endParaRPr lang="sk-SK" b="1" dirty="0" smtClean="0"/>
          </a:p>
        </p:txBody>
      </p:sp>
      <p:pic>
        <p:nvPicPr>
          <p:cNvPr id="1026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69160"/>
            <a:ext cx="1674883" cy="2376264"/>
          </a:xfrm>
          <a:prstGeom prst="rect">
            <a:avLst/>
          </a:prstGeom>
          <a:noFill/>
        </p:spPr>
      </p:pic>
      <p:pic>
        <p:nvPicPr>
          <p:cNvPr id="6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6632"/>
            <a:ext cx="3503920" cy="1468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0" y="1481328"/>
            <a:ext cx="8435280" cy="4755984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Večerné chvály</a:t>
            </a:r>
          </a:p>
          <a:p>
            <a:pPr marL="624078" lvl="1" indent="-514350">
              <a:spcBef>
                <a:spcPts val="400"/>
              </a:spcBef>
              <a:buSzPct val="68000"/>
              <a:buNone/>
            </a:pPr>
            <a:r>
              <a:rPr lang="sk-SK" sz="1900" b="1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sk-SK" sz="1900" dirty="0" smtClean="0"/>
              <a:t>Ján </a:t>
            </a:r>
            <a:r>
              <a:rPr lang="sk-SK" sz="1900" dirty="0" err="1" smtClean="0"/>
              <a:t>Viglaš</a:t>
            </a:r>
            <a:endParaRPr lang="sk-SK" sz="1900" dirty="0" smtClean="0"/>
          </a:p>
          <a:p>
            <a:pPr marL="624078" indent="-514350">
              <a:buFont typeface="+mj-lt"/>
              <a:buAutoNum type="arabicPeriod"/>
            </a:pPr>
            <a:endParaRPr lang="sk-SK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sk-SK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OSOBNOSŤ:</a:t>
            </a:r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Jozef Búda</a:t>
            </a:r>
          </a:p>
          <a:p>
            <a:pPr lvl="1">
              <a:buNone/>
            </a:pPr>
            <a:r>
              <a:rPr lang="sk-SK" sz="1900" i="1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sk-SK" sz="1900" dirty="0" smtClean="0"/>
              <a:t>Ján Ďurica SJ</a:t>
            </a:r>
          </a:p>
          <a:p>
            <a:pPr lvl="1">
              <a:buNone/>
            </a:pPr>
            <a:endParaRPr lang="sk-SK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sk-SK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ŽALM:  </a:t>
            </a:r>
            <a:r>
              <a:rPr lang="sk-SK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 63 – Túžba za Pánom</a:t>
            </a:r>
            <a:endParaRPr lang="sk-SK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sk-SK" sz="1900" i="1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sk-SK" sz="1900" dirty="0" smtClean="0"/>
              <a:t>Blažej Štrba</a:t>
            </a:r>
          </a:p>
          <a:p>
            <a:pPr lvl="1">
              <a:buNone/>
            </a:pPr>
            <a:endParaRPr lang="sk-SK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Diskusia </a:t>
            </a:r>
          </a:p>
          <a:p>
            <a:pPr marL="624078" indent="-514350">
              <a:buFont typeface="+mj-lt"/>
              <a:buAutoNum type="arabicPeriod"/>
            </a:pPr>
            <a:endParaRPr lang="sk-SK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Modlitba</a:t>
            </a:r>
          </a:p>
          <a:p>
            <a:pPr marL="624078" indent="-514350">
              <a:buFont typeface="+mj-lt"/>
              <a:buAutoNum type="arabicPeriod"/>
            </a:pPr>
            <a:endParaRPr lang="sk-SK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Občerstvenie </a:t>
            </a:r>
          </a:p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Priebeh stretnutia  </a:t>
            </a:r>
            <a:endParaRPr lang="sk-SK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6632"/>
            <a:ext cx="2599109" cy="108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20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2" name="Picture 4" descr="D:\My Documents\AKADEMICKE\KSFX -03- So Zalmami\modlitby\tlac\1B-text-modlitba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171400"/>
            <a:ext cx="10033651" cy="72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5852" y="1484785"/>
            <a:ext cx="7172348" cy="2664296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Túžba za Pánom</a:t>
            </a:r>
            <a:endParaRPr lang="sk-SK" sz="6000" dirty="0">
              <a:solidFill>
                <a:srgbClr val="D60093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4245520"/>
            <a:ext cx="7772400" cy="1199704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Žalm 63</a:t>
            </a:r>
          </a:p>
          <a:p>
            <a:r>
              <a:rPr lang="sk-SK" sz="2800" dirty="0" smtClean="0"/>
              <a:t> </a:t>
            </a:r>
            <a:endParaRPr lang="sk-SK" sz="2800" dirty="0"/>
          </a:p>
        </p:txBody>
      </p:sp>
      <p:pic>
        <p:nvPicPr>
          <p:cNvPr id="7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69160"/>
            <a:ext cx="1674883" cy="2376264"/>
          </a:xfrm>
          <a:prstGeom prst="rect">
            <a:avLst/>
          </a:prstGeom>
          <a:noFill/>
        </p:spPr>
      </p:pic>
      <p:pic>
        <p:nvPicPr>
          <p:cNvPr id="10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6632"/>
            <a:ext cx="2599109" cy="108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/>
            </a:pPr>
            <a:endParaRPr lang="sk-SK" b="1" dirty="0" smtClean="0"/>
          </a:p>
          <a:p>
            <a:pPr marL="550926" indent="-514350">
              <a:buFont typeface="+mj-lt"/>
              <a:buAutoNum type="arabicPeriod"/>
            </a:pPr>
            <a:r>
              <a:rPr lang="sk-SK" b="1" dirty="0" smtClean="0"/>
              <a:t>Žalm 63 v tematickom kontexte Žaltára </a:t>
            </a:r>
          </a:p>
          <a:p>
            <a:pPr marL="550926" indent="-514350">
              <a:buFont typeface="+mj-lt"/>
              <a:buAutoNum type="arabicPeriod"/>
            </a:pPr>
            <a:endParaRPr lang="sk-SK" b="1" dirty="0" smtClean="0"/>
          </a:p>
          <a:p>
            <a:pPr marL="550926" indent="-514350">
              <a:buFont typeface="+mj-lt"/>
              <a:buAutoNum type="arabicPeriod"/>
            </a:pPr>
            <a:r>
              <a:rPr lang="sk-SK" b="1" dirty="0" smtClean="0"/>
              <a:t>Jednotlivé časti Žalmu 63 </a:t>
            </a:r>
          </a:p>
          <a:p>
            <a:pPr marL="843534" lvl="1" indent="-514350">
              <a:buFont typeface="+mj-lt"/>
              <a:buAutoNum type="arabicPeriod"/>
            </a:pPr>
            <a:endParaRPr lang="sk-SK" b="1" dirty="0" smtClean="0"/>
          </a:p>
          <a:p>
            <a:pPr marL="587502" indent="-514350">
              <a:buFont typeface="+mj-lt"/>
              <a:buAutoNum type="arabicPeriod"/>
            </a:pPr>
            <a:r>
              <a:rPr lang="sk-SK" b="1" dirty="0" smtClean="0"/>
              <a:t>Témy Žalmu 63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4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Postup pri výklade</a:t>
            </a:r>
            <a:endParaRPr lang="sk-SK" dirty="0"/>
          </a:p>
        </p:txBody>
      </p:sp>
      <p:pic>
        <p:nvPicPr>
          <p:cNvPr id="7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993904"/>
            <a:ext cx="609048" cy="864096"/>
          </a:xfrm>
          <a:prstGeom prst="rect">
            <a:avLst/>
          </a:prstGeom>
          <a:noFill/>
        </p:spPr>
      </p:pic>
      <p:pic>
        <p:nvPicPr>
          <p:cNvPr id="9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1563" y="44625"/>
            <a:ext cx="1086941" cy="45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52928" cy="1979792"/>
          </a:xfrm>
        </p:spPr>
        <p:txBody>
          <a:bodyPr>
            <a:normAutofit/>
          </a:bodyPr>
          <a:lstStyle/>
          <a:p>
            <a:r>
              <a:rPr lang="sk-SK" dirty="0" smtClean="0"/>
              <a:t>1. Žalm 63 v tematickom kontexte žaltára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721424"/>
          </a:xfrm>
        </p:spPr>
        <p:txBody>
          <a:bodyPr/>
          <a:lstStyle/>
          <a:p>
            <a:r>
              <a:rPr lang="sk-SK" dirty="0" smtClean="0"/>
              <a:t>Žalm 63 a </a:t>
            </a:r>
            <a:r>
              <a:rPr lang="sk-SK" dirty="0" err="1" smtClean="0"/>
              <a:t>Dávidovské</a:t>
            </a:r>
            <a:r>
              <a:rPr lang="sk-SK" dirty="0" smtClean="0"/>
              <a:t> žalmy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8" name="Picture 2" descr="D:\My Documents\AKADEMICKE\KSFX -03- So Zalmami\SZkJ-LOGO-ci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993904"/>
            <a:ext cx="609048" cy="864096"/>
          </a:xfrm>
          <a:prstGeom prst="rect">
            <a:avLst/>
          </a:prstGeom>
          <a:noFill/>
        </p:spPr>
      </p:pic>
      <p:pic>
        <p:nvPicPr>
          <p:cNvPr id="10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6632"/>
            <a:ext cx="2599109" cy="108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D:\My Documents\My Pictures\Biblicke\OSOBY\C. Boccaccino, David (Piacenza, 1530) 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948" y="2187600"/>
            <a:ext cx="2457916" cy="3473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1. </a:t>
            </a:r>
            <a:r>
              <a:rPr lang="sk-SK" dirty="0" err="1" smtClean="0"/>
              <a:t>Dávidovský</a:t>
            </a:r>
            <a:r>
              <a:rPr lang="sk-SK" dirty="0" smtClean="0"/>
              <a:t> žaltár 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1309678"/>
            <a:ext cx="4041775" cy="762000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/>
              <a:t>Ž 63 v obsahovom kontexte </a:t>
            </a:r>
            <a:r>
              <a:rPr lang="sk-SK" dirty="0" err="1" smtClean="0"/>
              <a:t>Dávidovského</a:t>
            </a:r>
            <a:r>
              <a:rPr lang="sk-SK" dirty="0" smtClean="0"/>
              <a:t> žaltára (51-72)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107504" y="2132857"/>
            <a:ext cx="4176464" cy="38164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b="1" dirty="0" smtClean="0"/>
              <a:t>Prvý </a:t>
            </a:r>
            <a:r>
              <a:rPr lang="sk-SK" b="1" dirty="0" err="1" smtClean="0"/>
              <a:t>Dávidovský</a:t>
            </a:r>
            <a:r>
              <a:rPr lang="sk-SK" b="1" dirty="0" smtClean="0"/>
              <a:t> žaltár (Ž 3 – 41)</a:t>
            </a:r>
          </a:p>
          <a:p>
            <a:pPr lvl="1"/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Ž 3-14 – prosebné </a:t>
            </a:r>
          </a:p>
          <a:p>
            <a:pPr lvl="2"/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Žalospevy (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3-7)</a:t>
            </a:r>
          </a:p>
          <a:p>
            <a:pPr lvl="2"/>
            <a:r>
              <a:rPr lang="sk-SK" b="1" u="sng" dirty="0" smtClean="0">
                <a:solidFill>
                  <a:srgbClr val="C00000"/>
                </a:solidFill>
              </a:rPr>
              <a:t>Chvála (8)</a:t>
            </a:r>
          </a:p>
          <a:p>
            <a:pPr lvl="2"/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Vďakyvzdanie (9)</a:t>
            </a:r>
          </a:p>
          <a:p>
            <a:pPr lvl="2"/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Žalospev y(10-14 )</a:t>
            </a:r>
          </a:p>
          <a:p>
            <a:pPr lvl="2"/>
            <a:endParaRPr lang="sk-SK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sk-SK" b="1" dirty="0" smtClean="0"/>
              <a:t>Druhý </a:t>
            </a:r>
            <a:r>
              <a:rPr lang="sk-SK" b="1" dirty="0" err="1" smtClean="0"/>
              <a:t>Dávidovský</a:t>
            </a:r>
            <a:r>
              <a:rPr lang="sk-SK" b="1" dirty="0" smtClean="0"/>
              <a:t> žaltár           (Ž 51 – 72)</a:t>
            </a:r>
          </a:p>
          <a:p>
            <a:pPr lvl="2"/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Žalospevy (51.52-60)</a:t>
            </a:r>
          </a:p>
          <a:p>
            <a:pPr lvl="2"/>
            <a:r>
              <a:rPr lang="sk-SK" b="1" u="sng" dirty="0" smtClean="0">
                <a:solidFill>
                  <a:srgbClr val="C00000"/>
                </a:solidFill>
              </a:rPr>
              <a:t>Dôvera – chvála (61-64)</a:t>
            </a:r>
          </a:p>
          <a:p>
            <a:pPr lvl="2"/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Vďakyvzdania </a:t>
            </a: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(65-68)</a:t>
            </a:r>
          </a:p>
          <a:p>
            <a:pPr lvl="2"/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Žalospevy (69)</a:t>
            </a:r>
          </a:p>
          <a:p>
            <a:pPr lvl="1"/>
            <a:endParaRPr lang="sk-SK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Tematika nepriateľov </a:t>
            </a:r>
          </a:p>
          <a:p>
            <a:pPr lvl="1"/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Chrám ako miesto azylu, ochrany</a:t>
            </a:r>
          </a:p>
          <a:p>
            <a:pPr lvl="1"/>
            <a:endParaRPr lang="sk-SK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43116"/>
            <a:ext cx="4391471" cy="37341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k-SK" dirty="0" smtClean="0"/>
              <a:t>Dej v </a:t>
            </a:r>
            <a:r>
              <a:rPr lang="sk-SK" dirty="0" err="1" smtClean="0"/>
              <a:t>Dávidovskom</a:t>
            </a:r>
            <a:r>
              <a:rPr lang="sk-SK" dirty="0" smtClean="0"/>
              <a:t> žaltári        (51-72)</a:t>
            </a:r>
          </a:p>
          <a:p>
            <a:pPr lvl="1"/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Začína sa prosbami (51; 52-55) a pokračuje sa vyznaním jednotlivca i spoločenstva (56-60); </a:t>
            </a:r>
          </a:p>
          <a:p>
            <a:pPr lvl="1"/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Boh jednako ostáva ticho (65-68), aby sa prišlo k túžobnej prosbe po novom kráľovi (69-72)</a:t>
            </a:r>
          </a:p>
          <a:p>
            <a:pPr lvl="1"/>
            <a:endParaRPr lang="sk-SK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sk-SK" dirty="0" smtClean="0"/>
              <a:t>Ž 63,1 – Útek </a:t>
            </a:r>
          </a:p>
          <a:p>
            <a:pPr lvl="2"/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Pred </a:t>
            </a:r>
            <a:r>
              <a:rPr lang="sk-SK" dirty="0" err="1" smtClean="0">
                <a:solidFill>
                  <a:schemeClr val="accent3">
                    <a:lumMod val="75000"/>
                  </a:schemeClr>
                </a:solidFill>
              </a:rPr>
              <a:t>Šaulom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 (1Sam 23) </a:t>
            </a:r>
          </a:p>
          <a:p>
            <a:pPr lvl="2"/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Pred synom Absolónom (2Sam 15-17)</a:t>
            </a:r>
          </a:p>
          <a:p>
            <a:pPr lvl="1"/>
            <a:endParaRPr lang="sk-SK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None/>
            </a:pPr>
            <a:endParaRPr lang="sk-SK" b="1" dirty="0" smtClean="0"/>
          </a:p>
          <a:p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BD70-47D5-4749-8E43-3FFD81D86C7B}" type="slidenum">
              <a:rPr lang="sk-SK" smtClean="0"/>
              <a:pPr/>
              <a:t>6</a:t>
            </a:fld>
            <a:endParaRPr lang="sk-SK"/>
          </a:p>
        </p:txBody>
      </p:sp>
      <p:graphicFrame>
        <p:nvGraphicFramePr>
          <p:cNvPr id="12" name="Tabuľka 11"/>
          <p:cNvGraphicFramePr>
            <a:graphicFrameLocks noGrp="1"/>
          </p:cNvGraphicFramePr>
          <p:nvPr/>
        </p:nvGraphicFramePr>
        <p:xfrm>
          <a:off x="428596" y="6143644"/>
          <a:ext cx="8532439" cy="514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69"/>
                <a:gridCol w="1347227"/>
                <a:gridCol w="1591844"/>
                <a:gridCol w="1177457"/>
                <a:gridCol w="1347227"/>
                <a:gridCol w="2469915"/>
              </a:tblGrid>
              <a:tr h="514856">
                <a:tc>
                  <a:txBody>
                    <a:bodyPr/>
                    <a:lstStyle/>
                    <a:p>
                      <a:r>
                        <a:rPr lang="sk-SK" sz="1600" b="1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kumimoji="0" lang="sk-SK" sz="1600" b="1" kern="1200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sk-SK" sz="1600" b="1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sk-SK" sz="1600" b="1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bg2">
                        <a:lumMod val="9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600" b="1" kern="1200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      –    </a:t>
                      </a:r>
                      <a:r>
                        <a:rPr lang="sk-SK" sz="1600" b="1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 </a:t>
                      </a:r>
                      <a:endParaRPr lang="sk-SK" sz="1600" b="1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75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cap="none" spc="0" dirty="0" smtClean="0">
                          <a:ln w="1905"/>
                          <a:solidFill>
                            <a:schemeClr val="accent6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     </a:t>
                      </a:r>
                      <a:r>
                        <a:rPr kumimoji="0" lang="sk-SK" sz="1600" b="1" kern="1200" cap="none" spc="0" dirty="0" smtClean="0">
                          <a:ln w="1905"/>
                          <a:solidFill>
                            <a:schemeClr val="accent6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–––    </a:t>
                      </a:r>
                      <a:r>
                        <a:rPr lang="sk-SK" sz="1600" b="1" cap="none" spc="0" baseline="0" dirty="0" smtClean="0">
                          <a:ln w="1905"/>
                          <a:solidFill>
                            <a:schemeClr val="accent6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endParaRPr lang="sk-SK" sz="1600" b="1" cap="none" spc="0" dirty="0">
                        <a:ln w="1905"/>
                        <a:solidFill>
                          <a:schemeClr val="accent6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600" b="1" kern="1200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73  ––  89</a:t>
                      </a:r>
                      <a:endParaRPr lang="sk-SK" sz="1600" b="1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600" b="1" kern="1200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90 ––– 106</a:t>
                      </a:r>
                      <a:endParaRPr lang="sk-SK" sz="1600" b="1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k-SK" sz="1600" b="1" kern="1200" cap="none" spc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107   ––-–––</a:t>
                      </a:r>
                      <a:r>
                        <a:rPr kumimoji="0" lang="sk-SK" sz="1600" b="1" kern="1200" cap="none" spc="0" baseline="0" dirty="0" smtClean="0">
                          <a:ln w="1905"/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– 150 </a:t>
                      </a:r>
                      <a:endParaRPr lang="sk-SK" sz="1600" b="1" cap="none" spc="0" dirty="0">
                        <a:ln w="1905"/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500034" y="1285860"/>
            <a:ext cx="4041775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žalospevov </a:t>
            </a:r>
            <a:r>
              <a:rPr lang="sk-SK" dirty="0" smtClean="0"/>
              <a:t>žánrový pohľad </a:t>
            </a:r>
            <a:endParaRPr lang="sk-SK" dirty="0"/>
          </a:p>
        </p:txBody>
      </p:sp>
      <p:sp>
        <p:nvSpPr>
          <p:cNvPr id="14" name="Zástupný symbol textu 2"/>
          <p:cNvSpPr txBox="1">
            <a:spLocks/>
          </p:cNvSpPr>
          <p:nvPr/>
        </p:nvSpPr>
        <p:spPr>
          <a:xfrm>
            <a:off x="755576" y="5877272"/>
            <a:ext cx="4320480" cy="285752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vert="horz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e s i á š s k y   ž a l t á r    ( Ž 3 – 89 ) 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1563" y="44625"/>
            <a:ext cx="1086941" cy="45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D:\My Documents\AKADEMICKE\KSFX -03- So Zalmami\modlitby\Zalm 55 - RUKY-opytovacie-text-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492896"/>
            <a:ext cx="1296144" cy="194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Žalm 63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Štruktúra 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0EFE-A878-4E91-8084-F27EBA1B3AE1}" type="slidenum">
              <a:rPr lang="sk-SK" smtClean="0"/>
              <a:pPr/>
              <a:t>7</a:t>
            </a:fld>
            <a:endParaRPr lang="sk-SK"/>
          </a:p>
        </p:txBody>
      </p:sp>
      <p:pic>
        <p:nvPicPr>
          <p:cNvPr id="7" name="Picture 2" descr="D:\My Documents\AKADEMICKE\KSFX -03- So Zalmami\2012\SZkJ-II-2012-plagat-850-drobnejs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6632"/>
            <a:ext cx="2599109" cy="108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Štruktúra Ž 63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Verše a čas skúsenosti s Bohom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Miesto a symbol situácie 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7931224" cy="41148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sk-SK" dirty="0" smtClean="0"/>
          </a:p>
          <a:p>
            <a:pPr marL="457200" indent="-457200">
              <a:buNone/>
            </a:pPr>
            <a:r>
              <a:rPr lang="sk-SK" dirty="0" smtClean="0"/>
              <a:t>A. v. 2 </a:t>
            </a:r>
            <a:r>
              <a:rPr lang="sk-SK" dirty="0" smtClean="0">
                <a:solidFill>
                  <a:srgbClr val="C00000"/>
                </a:solidFill>
              </a:rPr>
              <a:t>prítomnosť 		</a:t>
            </a:r>
            <a:r>
              <a:rPr lang="sk-SK" b="1" dirty="0" smtClean="0">
                <a:solidFill>
                  <a:srgbClr val="C00000"/>
                </a:solidFill>
              </a:rPr>
              <a:t>Púšť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smtClean="0"/>
              <a:t>– </a:t>
            </a:r>
            <a:r>
              <a:rPr lang="sk-SK" dirty="0" smtClean="0">
                <a:solidFill>
                  <a:srgbClr val="C00000"/>
                </a:solidFill>
              </a:rPr>
              <a:t>smrť</a:t>
            </a:r>
          </a:p>
          <a:p>
            <a:pPr marL="457200" indent="-457200">
              <a:buNone/>
            </a:pPr>
            <a:endParaRPr lang="sk-SK" dirty="0" smtClean="0"/>
          </a:p>
          <a:p>
            <a:pPr marL="457200" indent="-457200">
              <a:buNone/>
            </a:pPr>
            <a:r>
              <a:rPr lang="sk-SK" dirty="0" smtClean="0"/>
              <a:t>B. </a:t>
            </a:r>
            <a:r>
              <a:rPr lang="sk-SK" dirty="0" err="1" smtClean="0"/>
              <a:t>vv</a:t>
            </a:r>
            <a:r>
              <a:rPr lang="sk-SK" dirty="0" smtClean="0"/>
              <a:t>. </a:t>
            </a:r>
            <a:r>
              <a:rPr lang="sk-SK" dirty="0" smtClean="0">
                <a:solidFill>
                  <a:srgbClr val="7030A0"/>
                </a:solidFill>
              </a:rPr>
              <a:t>3-6 </a:t>
            </a:r>
            <a:r>
              <a:rPr lang="sk-SK" b="1" dirty="0" smtClean="0">
                <a:solidFill>
                  <a:srgbClr val="7030A0"/>
                </a:solidFill>
              </a:rPr>
              <a:t>minulosť </a:t>
            </a:r>
            <a:r>
              <a:rPr lang="sk-SK" dirty="0" smtClean="0"/>
              <a:t>		</a:t>
            </a:r>
            <a:r>
              <a:rPr lang="sk-SK" b="1" i="1" dirty="0" smtClean="0"/>
              <a:t>Chrám</a:t>
            </a:r>
            <a:r>
              <a:rPr lang="sk-SK" dirty="0" smtClean="0"/>
              <a:t> – život</a:t>
            </a:r>
          </a:p>
          <a:p>
            <a:pPr marL="457200" indent="-457200">
              <a:buNone/>
            </a:pPr>
            <a:endParaRPr lang="sk-SK" dirty="0" smtClean="0"/>
          </a:p>
          <a:p>
            <a:pPr marL="457200" indent="-457200">
              <a:buNone/>
            </a:pPr>
            <a:r>
              <a:rPr lang="sk-SK" dirty="0" smtClean="0"/>
              <a:t>A´. </a:t>
            </a:r>
            <a:r>
              <a:rPr lang="sk-SK" dirty="0" err="1" smtClean="0"/>
              <a:t>vv</a:t>
            </a:r>
            <a:r>
              <a:rPr lang="sk-SK" dirty="0" smtClean="0"/>
              <a:t>. 7-9 </a:t>
            </a:r>
            <a:r>
              <a:rPr lang="sk-SK" dirty="0" smtClean="0">
                <a:solidFill>
                  <a:srgbClr val="C00000"/>
                </a:solidFill>
              </a:rPr>
              <a:t>prítomnosť</a:t>
            </a:r>
            <a:r>
              <a:rPr lang="sk-SK" dirty="0" smtClean="0"/>
              <a:t> 		</a:t>
            </a:r>
            <a:r>
              <a:rPr lang="sk-SK" b="1" i="1" dirty="0" smtClean="0"/>
              <a:t>Noc</a:t>
            </a:r>
            <a:r>
              <a:rPr lang="sk-SK" dirty="0" smtClean="0"/>
              <a:t> – istota</a:t>
            </a:r>
          </a:p>
          <a:p>
            <a:pPr marL="457200" indent="-457200">
              <a:buNone/>
            </a:pPr>
            <a:endParaRPr lang="sk-SK" dirty="0" smtClean="0"/>
          </a:p>
          <a:p>
            <a:pPr marL="457200" indent="-457200">
              <a:buNone/>
            </a:pPr>
            <a:r>
              <a:rPr lang="sk-SK" dirty="0" smtClean="0"/>
              <a:t>B´. </a:t>
            </a:r>
            <a:r>
              <a:rPr lang="sk-SK" dirty="0" err="1" smtClean="0"/>
              <a:t>vv</a:t>
            </a:r>
            <a:r>
              <a:rPr lang="sk-SK" dirty="0" smtClean="0"/>
              <a:t>. </a:t>
            </a:r>
            <a:r>
              <a:rPr lang="sk-SK" dirty="0" smtClean="0">
                <a:solidFill>
                  <a:srgbClr val="7030A0"/>
                </a:solidFill>
              </a:rPr>
              <a:t>10-12 </a:t>
            </a:r>
            <a:r>
              <a:rPr lang="sk-SK" b="1" dirty="0" smtClean="0">
                <a:solidFill>
                  <a:srgbClr val="7030A0"/>
                </a:solidFill>
              </a:rPr>
              <a:t>budúcnosť</a:t>
            </a:r>
            <a:r>
              <a:rPr lang="sk-SK" dirty="0" smtClean="0"/>
              <a:t> 	</a:t>
            </a:r>
            <a:r>
              <a:rPr lang="sk-SK" b="1" dirty="0" smtClean="0">
                <a:solidFill>
                  <a:srgbClr val="C00000"/>
                </a:solidFill>
              </a:rPr>
              <a:t>Púšť</a:t>
            </a:r>
            <a:r>
              <a:rPr lang="sk-SK" dirty="0" smtClean="0">
                <a:solidFill>
                  <a:srgbClr val="C00000"/>
                </a:solidFill>
              </a:rPr>
              <a:t> – záhuba 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0EFE-A878-4E91-8084-F27EBA1B3AE1}" type="slidenum">
              <a:rPr lang="sk-SK" smtClean="0"/>
              <a:pPr/>
              <a:t>8</a:t>
            </a:fld>
            <a:endParaRPr lang="sk-SK"/>
          </a:p>
        </p:txBody>
      </p:sp>
      <p:pic>
        <p:nvPicPr>
          <p:cNvPr id="10" name="Picture 3" descr="D:\My Documents\My Pictures\Biblicke\Rozne\Popraskaná suchá zem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217957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8170104" cy="1828800"/>
          </a:xfrm>
        </p:spPr>
        <p:txBody>
          <a:bodyPr/>
          <a:lstStyle/>
          <a:p>
            <a:r>
              <a:rPr lang="sk-SK" dirty="0" smtClean="0"/>
              <a:t>3. Témy Žalmu 63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211960" y="2924944"/>
            <a:ext cx="4680520" cy="1454888"/>
          </a:xfrm>
        </p:spPr>
        <p:txBody>
          <a:bodyPr/>
          <a:lstStyle/>
          <a:p>
            <a:r>
              <a:rPr lang="sk-SK" dirty="0" smtClean="0"/>
              <a:t>Témy jednotlivých častí</a:t>
            </a:r>
          </a:p>
          <a:p>
            <a:r>
              <a:rPr lang="sk-SK" dirty="0" smtClean="0"/>
              <a:t>Komentovanie 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17.4.2012 / BŚ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SŽkJ II: Túžba za Pánom (Ž 63)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0EFE-A878-4E91-8084-F27EBA1B3AE1}" type="slidenum">
              <a:rPr lang="sk-SK" smtClean="0"/>
              <a:pPr/>
              <a:t>9</a:t>
            </a:fld>
            <a:endParaRPr lang="sk-SK"/>
          </a:p>
        </p:txBody>
      </p:sp>
      <p:pic>
        <p:nvPicPr>
          <p:cNvPr id="8" name="Zástupný symbol obsahu 9" descr="zalm 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290282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Počiato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8462</TotalTime>
  <Words>1070</Words>
  <Application>Microsoft Office PowerPoint</Application>
  <PresentationFormat>Prezentácia na obrazovke (4:3)</PresentationFormat>
  <Paragraphs>222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Hala</vt:lpstr>
      <vt:lpstr>Slovom žalmu k jubileu II  4. stretnutie    16. apríl 2012</vt:lpstr>
      <vt:lpstr>Priebeh stretnutia  </vt:lpstr>
      <vt:lpstr>Túžba za Pánom</vt:lpstr>
      <vt:lpstr>Postup pri výklade</vt:lpstr>
      <vt:lpstr>1. Žalm 63 v tematickom kontexte žaltára</vt:lpstr>
      <vt:lpstr>1. Dávidovský žaltár </vt:lpstr>
      <vt:lpstr>2. Žalm 63</vt:lpstr>
      <vt:lpstr>2. Štruktúra Ž 63</vt:lpstr>
      <vt:lpstr>3. Témy Žalmu 63</vt:lpstr>
      <vt:lpstr>Témy modliaceho sa žalmistu</vt:lpstr>
      <vt:lpstr>3.1 Nesmierna túžba po Bohu (v. 2)</vt:lpstr>
      <vt:lpstr>3.2 Spomienka na Chrám (v. 3)</vt:lpstr>
      <vt:lpstr>Abu Simbel (Nubia, južný Egypt) </vt:lpstr>
      <vt:lpstr>3.2 Nasýtený Božou vernosťou (vv. 4-6)</vt:lpstr>
      <vt:lpstr>3.3  Istota Božej ochrany </vt:lpstr>
      <vt:lpstr>3.4  Záhuba verzus radosť (?)</vt:lpstr>
      <vt:lpstr>4. Záver</vt:lpstr>
      <vt:lpstr>Božia vernosť </vt:lpstr>
      <vt:lpstr>     14.5. 2012   Slovom žalmu k jubileu</vt:lpstr>
      <vt:lpstr>Snímka 20</vt:lpstr>
    </vt:vector>
  </TitlesOfParts>
  <Company>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Otvorenie žaltára</dc:title>
  <dc:creator>Blazej Strba</dc:creator>
  <cp:lastModifiedBy>Blazej Strba</cp:lastModifiedBy>
  <cp:revision>589</cp:revision>
  <dcterms:created xsi:type="dcterms:W3CDTF">2010-10-11T11:53:54Z</dcterms:created>
  <dcterms:modified xsi:type="dcterms:W3CDTF">2012-04-17T06:19:48Z</dcterms:modified>
</cp:coreProperties>
</file>