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308" r:id="rId2"/>
    <p:sldId id="269" r:id="rId3"/>
    <p:sldId id="319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04" r:id="rId15"/>
    <p:sldId id="306" r:id="rId16"/>
    <p:sldId id="281" r:id="rId17"/>
    <p:sldId id="320" r:id="rId18"/>
    <p:sldId id="321" r:id="rId19"/>
    <p:sldId id="312" r:id="rId20"/>
    <p:sldId id="322" r:id="rId21"/>
    <p:sldId id="314" r:id="rId22"/>
    <p:sldId id="315" r:id="rId23"/>
    <p:sldId id="278" r:id="rId24"/>
    <p:sldId id="268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BB5OBCLl1jQJDBfEbRfvA==" hashData="PZBN5m+erQ6GW4NVtOpAx0AugV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4E5B6F"/>
    <a:srgbClr val="CCCCFF"/>
    <a:srgbClr val="737373"/>
    <a:srgbClr val="717171"/>
    <a:srgbClr val="FFCCFF"/>
    <a:srgbClr val="6A6935"/>
    <a:srgbClr val="FF7575"/>
    <a:srgbClr val="66FF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F5E6A-81E4-4918-BDBB-FE940C056FE8}" type="datetimeFigureOut">
              <a:rPr lang="sk-SK" smtClean="0"/>
              <a:pPr/>
              <a:t>28.9.2011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F78E-F2C0-49D1-A46C-6D8BF549164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2909881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chemeClr val="accent3">
                    <a:lumMod val="75000"/>
                  </a:schemeClr>
                </a:solidFill>
              </a:rPr>
              <a:t>Slovom žalmu k jubileu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2800" i="1" dirty="0" smtClean="0">
                <a:solidFill>
                  <a:schemeClr val="accent5">
                    <a:lumMod val="75000"/>
                  </a:schemeClr>
                </a:solidFill>
              </a:rPr>
              <a:t>19. september 2011 </a:t>
            </a:r>
            <a:br>
              <a:rPr lang="sk-SK" sz="2800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2800" b="0" i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sk-SK" sz="2400" b="0" dirty="0" smtClean="0">
                <a:solidFill>
                  <a:schemeClr val="accent3">
                    <a:lumMod val="75000"/>
                  </a:schemeClr>
                </a:solidFill>
              </a:rPr>
              <a:t>(6. stretnutie)</a:t>
            </a:r>
            <a:r>
              <a:rPr lang="sk-SK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sk-SK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sk-SK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7988424" cy="1800200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Lukavica (</a:t>
            </a:r>
            <a:r>
              <a:rPr lang="sk-SK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sk-SK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Žarnovica) a Kostoľany pod Tríbečom</a:t>
            </a:r>
            <a:endParaRPr lang="sk-SK" sz="24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sk-SK" sz="2400" i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sk-SK" sz="2000" i="1" dirty="0" smtClean="0">
                <a:solidFill>
                  <a:schemeClr val="accent3">
                    <a:lumMod val="75000"/>
                  </a:schemeClr>
                </a:solidFill>
              </a:rPr>
              <a:t>Historický exkurz</a:t>
            </a: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Dôvera v Božiu pomoc (Žalm 27)</a:t>
            </a:r>
            <a:endParaRPr lang="sk-SK" sz="2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b="1" dirty="0" smtClean="0"/>
              <a:t>	</a:t>
            </a:r>
            <a:r>
              <a:rPr lang="sk-SK" sz="2000" i="1" dirty="0" smtClean="0">
                <a:solidFill>
                  <a:schemeClr val="accent3">
                    <a:lumMod val="75000"/>
                  </a:schemeClr>
                </a:solidFill>
              </a:rPr>
              <a:t>Čítanie a výklad </a:t>
            </a:r>
            <a:r>
              <a:rPr lang="sk-SK" sz="2000" b="1" i="1" dirty="0" smtClean="0">
                <a:solidFill>
                  <a:schemeClr val="accent3">
                    <a:lumMod val="75000"/>
                  </a:schemeClr>
                </a:solidFill>
              </a:rPr>
              <a:t>žalmu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k-SK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71168"/>
            <a:ext cx="2466536" cy="174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722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350"/>
            <a:ext cx="7764463" cy="5822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40d006e6-3fd8-4e86-9242-dfd7ad088e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7056437" cy="5854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Kostolany_p_T_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8208962" cy="5530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Kostolany_pod_Tribecom_kostol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775575" cy="4824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19319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sk-SK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Dôvera v Božiu pomoc</a:t>
            </a:r>
            <a:endParaRPr lang="sk-SK" sz="6000" dirty="0">
              <a:solidFill>
                <a:srgbClr val="D60093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Ž 27 </a:t>
            </a:r>
            <a:r>
              <a:rPr lang="sk-SK" sz="2800" dirty="0" smtClean="0"/>
              <a:t>– </a:t>
            </a:r>
            <a:r>
              <a:rPr lang="sk-SK" sz="2800" b="1" dirty="0" smtClean="0"/>
              <a:t>znamenitá prosba dôvery</a:t>
            </a:r>
          </a:p>
          <a:p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6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737373"/>
                </a:solidFill>
              </a:rPr>
              <a:t>0. </a:t>
            </a:r>
            <a:r>
              <a:rPr lang="sk-SK" i="1" dirty="0" smtClean="0">
                <a:solidFill>
                  <a:srgbClr val="737373"/>
                </a:solidFill>
              </a:rPr>
              <a:t>Pripomenutie úmyslu cyklu</a:t>
            </a:r>
          </a:p>
          <a:p>
            <a:endParaRPr lang="sk-SK" dirty="0" smtClean="0"/>
          </a:p>
          <a:p>
            <a:r>
              <a:rPr lang="sk-SK" dirty="0" smtClean="0"/>
              <a:t>1. Usadenie žalmu v kontexte Žaltára</a:t>
            </a:r>
          </a:p>
          <a:p>
            <a:endParaRPr lang="sk-SK" dirty="0" smtClean="0"/>
          </a:p>
          <a:p>
            <a:r>
              <a:rPr lang="sk-SK" dirty="0" smtClean="0"/>
              <a:t>2. štruktúra Žalmu 27</a:t>
            </a:r>
          </a:p>
          <a:p>
            <a:endParaRPr lang="sk-SK" dirty="0" smtClean="0"/>
          </a:p>
          <a:p>
            <a:r>
              <a:rPr lang="sk-SK" dirty="0" smtClean="0"/>
              <a:t>3. Témy žalmu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Postup pri výklade</a:t>
            </a:r>
            <a:endParaRPr lang="sk-SK" dirty="0"/>
          </a:p>
        </p:txBody>
      </p:sp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8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8" cy="197979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1. Usadenie Žalmu 27 </a:t>
            </a:r>
            <a:br>
              <a:rPr lang="sk-SK" dirty="0" smtClean="0"/>
            </a:br>
            <a:r>
              <a:rPr lang="sk-SK" dirty="0" smtClean="0"/>
              <a:t>v kontexte Prvej knihy Žaltára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Krok 1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8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9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4E5B6F"/>
                </a:solidFill>
              </a:rPr>
              <a:t>1. Žalmy v Prvej knihe a </a:t>
            </a:r>
            <a:r>
              <a:rPr lang="sk-SK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 3</a:t>
            </a:r>
            <a:endParaRPr lang="sk-SK" dirty="0">
              <a:solidFill>
                <a:srgbClr val="4E5B6F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79512" y="5410200"/>
            <a:ext cx="4317876" cy="762000"/>
          </a:xfrm>
        </p:spPr>
        <p:txBody>
          <a:bodyPr/>
          <a:lstStyle/>
          <a:p>
            <a:r>
              <a:rPr lang="sk-SK" dirty="0" smtClean="0">
                <a:solidFill>
                  <a:srgbClr val="996633"/>
                </a:solidFill>
              </a:rPr>
              <a:t>Prvá kniha (Ž 3 - 41)</a:t>
            </a:r>
            <a:endParaRPr lang="sk-SK" dirty="0">
              <a:solidFill>
                <a:srgbClr val="996633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Blok 3: </a:t>
            </a:r>
            <a:r>
              <a:rPr lang="sk-SK" i="1" dirty="0" smtClean="0">
                <a:solidFill>
                  <a:srgbClr val="C00000"/>
                </a:solidFill>
              </a:rPr>
              <a:t>Pravá identita Pána, Boha Izraela </a:t>
            </a:r>
            <a:endParaRPr lang="sk-SK" i="1" dirty="0">
              <a:solidFill>
                <a:srgbClr val="C00000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07504" y="1444294"/>
            <a:ext cx="4389884" cy="3941763"/>
          </a:xfrm>
        </p:spPr>
        <p:txBody>
          <a:bodyPr/>
          <a:lstStyle/>
          <a:p>
            <a:pPr marL="493776" indent="-457200">
              <a:buNone/>
            </a:pPr>
            <a:r>
              <a:rPr lang="sk-SK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3–14 – prosebné </a:t>
            </a:r>
          </a:p>
          <a:p>
            <a:pPr marL="493776" indent="-457200">
              <a:buNone/>
            </a:pPr>
            <a:endParaRPr lang="sk-SK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3776" indent="-457200">
              <a:buNone/>
            </a:pPr>
            <a:r>
              <a:rPr lang="sk-SK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15–24 – chválospevy</a:t>
            </a:r>
          </a:p>
          <a:p>
            <a:pPr marL="493776" indent="-457200">
              <a:buNone/>
            </a:pPr>
            <a:endParaRPr lang="sk-SK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3776" indent="-457200">
              <a:buNone/>
            </a:pPr>
            <a:r>
              <a:rPr lang="sk-SK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sk-SK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25–34 – vďakyvzdania</a:t>
            </a:r>
          </a:p>
          <a:p>
            <a:pPr marL="493776" indent="-457200">
              <a:buNone/>
            </a:pPr>
            <a:endParaRPr lang="sk-SK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93776" indent="-457200">
              <a:buNone/>
            </a:pPr>
            <a:r>
              <a:rPr lang="sk-SK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35–41 – prosebné </a:t>
            </a: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427984" y="1444294"/>
            <a:ext cx="4392487" cy="3941763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7030A0"/>
                </a:solidFill>
              </a:rPr>
              <a:t>Ž 25 – </a:t>
            </a:r>
            <a:r>
              <a:rPr lang="sk-SK" i="1" dirty="0" smtClean="0">
                <a:solidFill>
                  <a:srgbClr val="7030A0"/>
                </a:solidFill>
              </a:rPr>
              <a:t>alfabetický</a:t>
            </a:r>
            <a:r>
              <a:rPr lang="sk-SK" dirty="0" smtClean="0">
                <a:solidFill>
                  <a:srgbClr val="7030A0"/>
                </a:solidFill>
              </a:rPr>
              <a:t> </a:t>
            </a:r>
          </a:p>
          <a:p>
            <a:endParaRPr lang="sk-SK" dirty="0" smtClean="0"/>
          </a:p>
          <a:p>
            <a:r>
              <a:rPr lang="sk-SK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26-28 – prosebné 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29 – hymnus 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30-32 – vďakyvzdania</a:t>
            </a:r>
          </a:p>
          <a:p>
            <a:endParaRPr lang="sk-SK" dirty="0" smtClean="0"/>
          </a:p>
          <a:p>
            <a:r>
              <a:rPr lang="sk-SK" dirty="0" smtClean="0"/>
              <a:t>Ž 33 – </a:t>
            </a:r>
            <a:r>
              <a:rPr lang="sk-SK" i="1" dirty="0" err="1" smtClean="0"/>
              <a:t>berachá</a:t>
            </a:r>
            <a:r>
              <a:rPr lang="sk-SK" i="1" dirty="0" smtClean="0"/>
              <a:t> </a:t>
            </a:r>
            <a:r>
              <a:rPr lang="sk-SK" dirty="0" smtClean="0"/>
              <a:t>a </a:t>
            </a:r>
            <a:r>
              <a:rPr lang="sk-SK" i="1" dirty="0" err="1" smtClean="0"/>
              <a:t>tehilá</a:t>
            </a:r>
            <a:r>
              <a:rPr lang="sk-SK" i="1" dirty="0" smtClean="0"/>
              <a:t> </a:t>
            </a:r>
          </a:p>
          <a:p>
            <a:endParaRPr lang="sk-SK" i="1" dirty="0" smtClean="0"/>
          </a:p>
          <a:p>
            <a:r>
              <a:rPr lang="sk-SK" dirty="0" smtClean="0">
                <a:solidFill>
                  <a:srgbClr val="7030A0"/>
                </a:solidFill>
              </a:rPr>
              <a:t>Ž 34 – </a:t>
            </a:r>
            <a:r>
              <a:rPr lang="sk-SK" i="1" dirty="0" smtClean="0">
                <a:solidFill>
                  <a:srgbClr val="7030A0"/>
                </a:solidFill>
              </a:rPr>
              <a:t>alfabetický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17</a:t>
            </a:fld>
            <a:endParaRPr lang="sk-SK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179513" y="6226512"/>
          <a:ext cx="8784975" cy="5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491"/>
                <a:gridCol w="1387101"/>
                <a:gridCol w="1618285"/>
                <a:gridCol w="1232979"/>
                <a:gridCol w="1387101"/>
                <a:gridCol w="2543018"/>
              </a:tblGrid>
              <a:tr h="514856">
                <a:tc>
                  <a:txBody>
                    <a:bodyPr/>
                    <a:lstStyle/>
                    <a:p>
                      <a:r>
                        <a:rPr lang="sk-SK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sk-SK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k-SK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k-SK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2">
                        <a:lumMod val="9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cap="none" spc="0" dirty="0" smtClean="0">
                          <a:ln w="1905"/>
                          <a:solidFill>
                            <a:schemeClr val="bg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3–</a:t>
                      </a:r>
                      <a:r>
                        <a:rPr lang="sk-SK" b="1" cap="none" spc="0" dirty="0" smtClean="0">
                          <a:ln w="1905"/>
                          <a:solidFill>
                            <a:schemeClr val="bg2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 </a:t>
                      </a:r>
                      <a:endParaRPr lang="sk-SK" b="1" cap="none" spc="0" dirty="0">
                        <a:ln w="1905"/>
                        <a:solidFill>
                          <a:schemeClr val="bg2">
                            <a:lumMod val="9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cap="none" spc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42</a:t>
                      </a:r>
                      <a:r>
                        <a:rPr kumimoji="0" lang="sk-SK" sz="1800" b="1" kern="1200" cap="none" spc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k-SK" b="1" cap="none" spc="0" baseline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72</a:t>
                      </a:r>
                      <a:endParaRPr lang="sk-SK" b="1" cap="none" spc="0" dirty="0">
                        <a:ln w="1905"/>
                        <a:solidFill>
                          <a:srgbClr val="71717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cap="none" spc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73–89</a:t>
                      </a:r>
                      <a:endParaRPr lang="sk-SK" b="1" cap="none" spc="0" dirty="0">
                        <a:ln w="1905"/>
                        <a:solidFill>
                          <a:srgbClr val="71717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cap="none" spc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90–106</a:t>
                      </a:r>
                      <a:endParaRPr lang="sk-SK" b="1" cap="none" spc="0" dirty="0">
                        <a:ln w="1905"/>
                        <a:solidFill>
                          <a:srgbClr val="71717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cap="none" spc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107–145</a:t>
                      </a:r>
                      <a:r>
                        <a:rPr kumimoji="0" lang="sk-SK" sz="1800" b="1" kern="1200" cap="none" spc="0" baseline="0" dirty="0" smtClean="0">
                          <a:ln w="1905"/>
                          <a:solidFill>
                            <a:srgbClr val="71717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 - 146–150 </a:t>
                      </a:r>
                      <a:endParaRPr lang="sk-SK" b="1" cap="none" spc="0" dirty="0">
                        <a:ln w="1905"/>
                        <a:solidFill>
                          <a:srgbClr val="71717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Prežívanie človeka v Ž 27 </a:t>
            </a:r>
            <a:br>
              <a:rPr lang="sk-SK" dirty="0" smtClean="0"/>
            </a:br>
            <a:r>
              <a:rPr lang="sk-SK" dirty="0" smtClean="0"/>
              <a:t>a súvis s prosebnými Ž 26 a 28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Podobnosti so Ž 26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Podobnosti so Ž 28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51520" y="1444294"/>
            <a:ext cx="4245868" cy="3941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Dôvera v Pána (26,1; 27,3; 28,7), </a:t>
            </a:r>
          </a:p>
          <a:p>
            <a:pPr>
              <a:buNone/>
            </a:pPr>
            <a:r>
              <a:rPr lang="sk-SK" dirty="0" smtClean="0"/>
              <a:t>Verí v pevnú pôdu pod nohami (26,12; 27,11), </a:t>
            </a:r>
          </a:p>
          <a:p>
            <a:pPr>
              <a:buNone/>
            </a:pPr>
            <a:r>
              <a:rPr lang="sk-SK" dirty="0" smtClean="0"/>
              <a:t>Má starosti o svoj život (26,9; 27,4.13), </a:t>
            </a:r>
          </a:p>
          <a:p>
            <a:pPr>
              <a:buNone/>
            </a:pPr>
            <a:r>
              <a:rPr lang="sk-SK" dirty="0" smtClean="0"/>
              <a:t>Reč nepriateľov sa rovná reči zločincov (26,9; 27,12)</a:t>
            </a:r>
          </a:p>
          <a:p>
            <a:pPr>
              <a:buNone/>
            </a:pPr>
            <a:r>
              <a:rPr lang="sk-SK" dirty="0" smtClean="0"/>
              <a:t>Nábožnosť modliaceho sa opiera o istotu Pánovej pomoci (26,11; 27,7), </a:t>
            </a:r>
          </a:p>
          <a:p>
            <a:pPr>
              <a:buNone/>
            </a:pPr>
            <a:r>
              <a:rPr lang="sk-SK" dirty="0" smtClean="0"/>
              <a:t>Modliaci sa dištancuje od zločincov (26,9; 27,12)</a:t>
            </a:r>
          </a:p>
          <a:p>
            <a:pPr>
              <a:buNone/>
            </a:pPr>
            <a:r>
              <a:rPr lang="sk-SK" dirty="0" smtClean="0"/>
              <a:t>Má mimoriadny záujem o chrám (26,8; 27,4-6)</a:t>
            </a: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>Modliaci sa dôveruje v Pána (27,3; 28,7),</a:t>
            </a:r>
          </a:p>
          <a:p>
            <a:pPr>
              <a:buNone/>
            </a:pPr>
            <a:r>
              <a:rPr lang="sk-SK" dirty="0" smtClean="0"/>
              <a:t>Má záujem a snahu chváliť Pána (27,6; 28,7b),</a:t>
            </a:r>
          </a:p>
          <a:p>
            <a:pPr>
              <a:buNone/>
            </a:pPr>
            <a:r>
              <a:rPr lang="sk-SK" dirty="0" smtClean="0"/>
              <a:t>Pán zaiste vypočuje/odpovie (27,7; 28,2.6),</a:t>
            </a:r>
          </a:p>
          <a:p>
            <a:pPr>
              <a:buNone/>
            </a:pPr>
            <a:r>
              <a:rPr lang="sk-SK" dirty="0" smtClean="0"/>
              <a:t>Pán je útočište/ochranca (27,1; 28,8), </a:t>
            </a:r>
          </a:p>
          <a:p>
            <a:pPr>
              <a:buNone/>
            </a:pPr>
            <a:r>
              <a:rPr lang="sk-SK" dirty="0" smtClean="0"/>
              <a:t>Skala (27,5; 28,1).</a:t>
            </a:r>
          </a:p>
          <a:p>
            <a:pPr>
              <a:buNone/>
            </a:pPr>
            <a:r>
              <a:rPr lang="sk-SK" dirty="0" smtClean="0"/>
              <a:t>Nepriatelia sú zločinci (27,2; 28,3)</a:t>
            </a:r>
          </a:p>
          <a:p>
            <a:pPr>
              <a:buNone/>
            </a:pPr>
            <a:r>
              <a:rPr lang="sk-SK" dirty="0" smtClean="0"/>
              <a:t>V pozornosti modliaceho sa je opäť chrám (27,4-6; 28,2)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10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7702624" cy="1285323"/>
          </a:xfrm>
        </p:spPr>
        <p:txBody>
          <a:bodyPr>
            <a:normAutofit/>
          </a:bodyPr>
          <a:lstStyle/>
          <a:p>
            <a:r>
              <a:rPr lang="sk-SK" dirty="0" smtClean="0"/>
              <a:t>Štruktúra Žalmu 27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Krok 2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19.9.2011 / BŠ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11" name="Zástupný symbol textu 2"/>
          <p:cNvSpPr txBox="1">
            <a:spLocks/>
          </p:cNvSpPr>
          <p:nvPr/>
        </p:nvSpPr>
        <p:spPr>
          <a:xfrm>
            <a:off x="971600" y="5471120"/>
            <a:ext cx="3888432" cy="8382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k-SK" sz="2000" dirty="0" smtClean="0"/>
              <a:t>Dôvera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k-SK" sz="2000" dirty="0" smtClean="0"/>
              <a:t>(</a:t>
            </a:r>
            <a:r>
              <a:rPr lang="sk-SK" sz="2000" dirty="0" err="1" smtClean="0"/>
              <a:t>vv</a:t>
            </a:r>
            <a:r>
              <a:rPr lang="sk-SK" sz="2000" dirty="0" smtClean="0"/>
              <a:t>. </a:t>
            </a:r>
            <a:r>
              <a:rPr lang="sk-SK" sz="2000" dirty="0" smtClean="0"/>
              <a:t>1-6)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textu 2"/>
          <p:cNvSpPr txBox="1">
            <a:spLocks/>
          </p:cNvSpPr>
          <p:nvPr/>
        </p:nvSpPr>
        <p:spPr>
          <a:xfrm>
            <a:off x="4932040" y="5445224"/>
            <a:ext cx="3888432" cy="8382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sk-SK" sz="2000" dirty="0" err="1" smtClean="0"/>
              <a:t>vv</a:t>
            </a:r>
            <a:r>
              <a:rPr lang="sk-SK" sz="2000" dirty="0" smtClean="0"/>
              <a:t>. 7-14)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755984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Večerné chvály</a:t>
            </a:r>
          </a:p>
          <a:p>
            <a:pPr marL="624078" lvl="1" indent="-514350">
              <a:spcBef>
                <a:spcPts val="400"/>
              </a:spcBef>
              <a:buSzPct val="68000"/>
              <a:buNone/>
            </a:pPr>
            <a:r>
              <a:rPr lang="sk-SK" sz="19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Diecézny administrátor Mons. Marián </a:t>
            </a:r>
            <a:r>
              <a:rPr lang="sk-SK" sz="1900" dirty="0" err="1" smtClean="0"/>
              <a:t>Bublinec</a:t>
            </a:r>
            <a:endParaRPr lang="sk-SK" sz="1900" dirty="0" smtClean="0"/>
          </a:p>
          <a:p>
            <a:pPr marL="624078" indent="-514350">
              <a:buFont typeface="+mj-lt"/>
              <a:buAutoNum type="arabicPeriod"/>
            </a:pPr>
            <a:endParaRPr lang="sk-SK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Lukavica (</a:t>
            </a:r>
            <a:r>
              <a:rPr lang="sk-SK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Žarnovica) a Kostoľany pod Tríbečom</a:t>
            </a:r>
          </a:p>
          <a:p>
            <a:pPr lvl="1">
              <a:buNone/>
            </a:pPr>
            <a:r>
              <a:rPr lang="sk-SK" sz="1900" i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i="1" dirty="0" smtClean="0"/>
              <a:t>Historický exkurz </a:t>
            </a:r>
            <a:r>
              <a:rPr lang="sk-SK" sz="1900" dirty="0" smtClean="0"/>
              <a:t>– P. Baláž</a:t>
            </a:r>
          </a:p>
          <a:p>
            <a:pPr lvl="1">
              <a:buNone/>
            </a:pPr>
            <a:endParaRPr lang="sk-SK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Dôvera v Božiu pomoc (Žalm 27)</a:t>
            </a:r>
            <a:endParaRPr lang="sk-SK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sk-SK" sz="1900" i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i="1" dirty="0" smtClean="0"/>
              <a:t>Čítanie a výklad žalmu </a:t>
            </a:r>
            <a:r>
              <a:rPr lang="sk-SK" sz="1900" dirty="0" smtClean="0"/>
              <a:t>- B. Štrba</a:t>
            </a:r>
          </a:p>
          <a:p>
            <a:pPr lvl="1">
              <a:buNone/>
            </a:pPr>
            <a:endParaRPr lang="sk-SK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Diskusia </a:t>
            </a:r>
          </a:p>
          <a:p>
            <a:pPr marL="624078" indent="-514350">
              <a:buFont typeface="+mj-lt"/>
              <a:buAutoNum type="arabicPeriod"/>
            </a:pPr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Modlitba</a:t>
            </a:r>
          </a:p>
          <a:p>
            <a:pPr marL="624078" indent="-514350">
              <a:buFont typeface="+mj-lt"/>
              <a:buAutoNum type="arabicPeriod"/>
            </a:pPr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Občerstvenie 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Priebeh stretnutia  </a:t>
            </a:r>
            <a:endParaRPr lang="sk-SK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 a žáner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Štruktúra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Žáner 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196752"/>
            <a:ext cx="4173860" cy="41893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I. </a:t>
            </a:r>
            <a:r>
              <a:rPr lang="sk-SK" b="1" dirty="0" smtClean="0"/>
              <a:t>Vyznanie dôvery (</a:t>
            </a:r>
            <a:r>
              <a:rPr lang="sk-SK" b="1" dirty="0" err="1" smtClean="0"/>
              <a:t>vv</a:t>
            </a:r>
            <a:r>
              <a:rPr lang="sk-SK" b="1" dirty="0" smtClean="0"/>
              <a:t>. 1-6)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r>
              <a:rPr lang="sk-SK" dirty="0" smtClean="0"/>
              <a:t>V. 1a: </a:t>
            </a:r>
            <a:r>
              <a:rPr lang="sk-SK" i="1" dirty="0" smtClean="0"/>
              <a:t>Nadpis</a:t>
            </a:r>
            <a:r>
              <a:rPr lang="sk-SK" dirty="0" smtClean="0"/>
              <a:t> (</a:t>
            </a:r>
            <a:r>
              <a:rPr lang="sk-SK" dirty="0" err="1" smtClean="0"/>
              <a:t>porov</a:t>
            </a:r>
            <a:r>
              <a:rPr lang="sk-SK" dirty="0" smtClean="0"/>
              <a:t>. 25,1 a 26,1)</a:t>
            </a:r>
          </a:p>
          <a:p>
            <a:pPr lvl="1">
              <a:buNone/>
            </a:pPr>
            <a:r>
              <a:rPr lang="sk-SK" dirty="0" smtClean="0"/>
              <a:t>	</a:t>
            </a:r>
          </a:p>
          <a:p>
            <a:pPr lvl="1">
              <a:buNone/>
            </a:pPr>
            <a:r>
              <a:rPr lang="sk-SK" dirty="0" err="1" smtClean="0"/>
              <a:t>Vv</a:t>
            </a:r>
            <a:r>
              <a:rPr lang="sk-SK" dirty="0" smtClean="0"/>
              <a:t>. 1b-3: Vyznanie dôvery</a:t>
            </a:r>
          </a:p>
          <a:p>
            <a:pPr lvl="1">
              <a:buNone/>
            </a:pPr>
            <a:r>
              <a:rPr lang="sk-SK" dirty="0" smtClean="0"/>
              <a:t>	</a:t>
            </a:r>
          </a:p>
          <a:p>
            <a:pPr lvl="1">
              <a:buNone/>
            </a:pPr>
            <a:r>
              <a:rPr lang="sk-SK" dirty="0" err="1" smtClean="0"/>
              <a:t>Vv</a:t>
            </a:r>
            <a:r>
              <a:rPr lang="sk-SK" dirty="0" smtClean="0"/>
              <a:t>. 4-5: Túžba po Bohu – v chráme</a:t>
            </a:r>
          </a:p>
          <a:p>
            <a:pPr lvl="1">
              <a:buNone/>
            </a:pPr>
            <a:r>
              <a:rPr lang="sk-SK" dirty="0" smtClean="0"/>
              <a:t>V. 6: Uistenie a prísľub</a:t>
            </a:r>
          </a:p>
          <a:p>
            <a:pPr lvl="1"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II. Vyznanie strachu (</a:t>
            </a:r>
            <a:r>
              <a:rPr lang="sk-SK" b="1" dirty="0" err="1" smtClean="0"/>
              <a:t>vv</a:t>
            </a:r>
            <a:r>
              <a:rPr lang="sk-SK" b="1" dirty="0" smtClean="0"/>
              <a:t>. 7-14) </a:t>
            </a:r>
          </a:p>
          <a:p>
            <a:pPr lvl="1">
              <a:buNone/>
            </a:pPr>
            <a:r>
              <a:rPr lang="sk-SK" dirty="0" err="1" smtClean="0"/>
              <a:t>Vv</a:t>
            </a:r>
            <a:r>
              <a:rPr lang="sk-SK" dirty="0" smtClean="0"/>
              <a:t>. 7-13: Úpenlivá prosba spravodlivého v nebezpečenstve smrti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r>
              <a:rPr lang="sk-SK" dirty="0" smtClean="0"/>
              <a:t>	</a:t>
            </a:r>
            <a:r>
              <a:rPr lang="sk-SK" dirty="0" err="1" smtClean="0"/>
              <a:t>vv</a:t>
            </a:r>
            <a:r>
              <a:rPr lang="sk-SK" dirty="0" smtClean="0"/>
              <a:t>. 7-8: Prosba a poslušnosť</a:t>
            </a:r>
          </a:p>
          <a:p>
            <a:pPr lvl="1">
              <a:buNone/>
            </a:pPr>
            <a:r>
              <a:rPr lang="sk-SK" dirty="0" smtClean="0"/>
              <a:t>	</a:t>
            </a:r>
            <a:r>
              <a:rPr lang="sk-SK" dirty="0" err="1" smtClean="0"/>
              <a:t>vv</a:t>
            </a:r>
            <a:r>
              <a:rPr lang="sk-SK" dirty="0" smtClean="0"/>
              <a:t>. 9-12: Petícia – 7 prosieb 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r>
              <a:rPr lang="sk-SK" dirty="0" smtClean="0"/>
              <a:t>	v. 13: Upevnenie sa v solídnej dôvere</a:t>
            </a:r>
          </a:p>
          <a:p>
            <a:pPr lvl="1">
              <a:buNone/>
            </a:pPr>
            <a:r>
              <a:rPr lang="sk-SK" dirty="0" smtClean="0"/>
              <a:t>	</a:t>
            </a:r>
          </a:p>
          <a:p>
            <a:pPr lvl="1">
              <a:buNone/>
            </a:pPr>
            <a:r>
              <a:rPr lang="sk-SK" dirty="0" smtClean="0"/>
              <a:t>V. 14: Záverečné povzbudenie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Žalm dôvery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20</a:t>
            </a:fld>
            <a:endParaRPr lang="sk-SK"/>
          </a:p>
        </p:txBody>
      </p:sp>
      <p:pic>
        <p:nvPicPr>
          <p:cNvPr id="10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My Documents\My Pictures\Biblicke\Texty Temy\Srdcová príhoda - Ž 27,7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660656" cy="336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Témy žalmu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Krok 3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21</a:t>
            </a:fld>
            <a:endParaRPr lang="sk-SK"/>
          </a:p>
        </p:txBody>
      </p:sp>
      <p:pic>
        <p:nvPicPr>
          <p:cNvPr id="7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E7259"/>
              </a:clrFrom>
              <a:clrTo>
                <a:srgbClr val="6E72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420" y="116632"/>
            <a:ext cx="714149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Témy žalmu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1520" y="5410200"/>
            <a:ext cx="4040188" cy="762000"/>
          </a:xfrm>
        </p:spPr>
        <p:txBody>
          <a:bodyPr>
            <a:normAutofit/>
          </a:bodyPr>
          <a:lstStyle/>
          <a:p>
            <a:pPr algn="ctr"/>
            <a:endParaRPr lang="sk-SK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427984" y="5410200"/>
            <a:ext cx="4041775" cy="762000"/>
          </a:xfrm>
        </p:spPr>
        <p:txBody>
          <a:bodyPr>
            <a:normAutofit/>
          </a:bodyPr>
          <a:lstStyle/>
          <a:p>
            <a:pPr algn="ctr"/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43780" y="1444294"/>
            <a:ext cx="4040188" cy="3941763"/>
          </a:xfrm>
        </p:spPr>
        <p:txBody>
          <a:bodyPr>
            <a:normAutofit/>
          </a:bodyPr>
          <a:lstStyle/>
          <a:p>
            <a:r>
              <a:rPr lang="sk-SK" dirty="0" smtClean="0"/>
              <a:t>Viera v Boha – Záchrancu </a:t>
            </a:r>
          </a:p>
          <a:p>
            <a:r>
              <a:rPr lang="sk-SK" dirty="0" smtClean="0"/>
              <a:t>Dôvera v Božiu pomoc</a:t>
            </a:r>
          </a:p>
          <a:p>
            <a:r>
              <a:rPr lang="sk-SK" dirty="0" smtClean="0"/>
              <a:t>Túžba po Božej prítomnosti</a:t>
            </a:r>
          </a:p>
          <a:p>
            <a:r>
              <a:rPr lang="sk-SK" dirty="0" smtClean="0"/>
              <a:t>Istota v Božiu ochranu </a:t>
            </a:r>
          </a:p>
          <a:p>
            <a:r>
              <a:rPr lang="sk-SK" dirty="0" smtClean="0"/>
              <a:t>Uistenie o vďakyvzdaní</a:t>
            </a:r>
          </a:p>
          <a:p>
            <a:r>
              <a:rPr lang="sk-SK" dirty="0" smtClean="0"/>
              <a:t>Chvála Boha za jeho vernosť  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355976" y="1268760"/>
            <a:ext cx="4041775" cy="424847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Odvaha odvolávať sa na Božiu pozornosť</a:t>
            </a:r>
          </a:p>
          <a:p>
            <a:r>
              <a:rPr lang="sk-SK" dirty="0" smtClean="0"/>
              <a:t>Strach z absencie Boha</a:t>
            </a:r>
          </a:p>
          <a:p>
            <a:r>
              <a:rPr lang="sk-SK" dirty="0" smtClean="0"/>
              <a:t>Strach z násilníkov </a:t>
            </a:r>
          </a:p>
          <a:p>
            <a:r>
              <a:rPr lang="sk-SK" dirty="0" smtClean="0"/>
              <a:t>3xsrdce – nový názov </a:t>
            </a:r>
            <a:r>
              <a:rPr lang="sk-SK" i="1" dirty="0" smtClean="0"/>
              <a:t>Dôvera, ktorá vyhrá nad strachom</a:t>
            </a:r>
            <a:r>
              <a:rPr lang="sk-SK" dirty="0" smtClean="0"/>
              <a:t> </a:t>
            </a:r>
          </a:p>
          <a:p>
            <a:r>
              <a:rPr lang="sk-SK" dirty="0" smtClean="0"/>
              <a:t>Istota a bezpečie medzi ľuďmi </a:t>
            </a:r>
          </a:p>
          <a:p>
            <a:endParaRPr lang="sk-SK" dirty="0" smtClean="0"/>
          </a:p>
          <a:p>
            <a:r>
              <a:rPr lang="sk-SK" dirty="0" err="1" smtClean="0"/>
              <a:t>Jn</a:t>
            </a:r>
            <a:r>
              <a:rPr lang="sk-SK" dirty="0" smtClean="0"/>
              <a:t> 16,33</a:t>
            </a:r>
          </a:p>
          <a:p>
            <a:r>
              <a:rPr lang="sk-SK" dirty="0" err="1" smtClean="0"/>
              <a:t>Lk</a:t>
            </a:r>
            <a:r>
              <a:rPr lang="sk-SK" dirty="0" smtClean="0"/>
              <a:t> 11,13</a:t>
            </a:r>
          </a:p>
          <a:p>
            <a:endParaRPr lang="sk-SK" dirty="0" smtClean="0"/>
          </a:p>
          <a:p>
            <a:r>
              <a:rPr lang="sk-SK" dirty="0" err="1" smtClean="0"/>
              <a:t>Dt</a:t>
            </a:r>
            <a:r>
              <a:rPr lang="sk-SK" dirty="0" smtClean="0"/>
              <a:t> 3,28 / 2 Kor 1,3-5</a:t>
            </a:r>
          </a:p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7300" i="1" dirty="0" smtClean="0">
                <a:solidFill>
                  <a:schemeClr val="accent5">
                    <a:lumMod val="75000"/>
                  </a:schemeClr>
                </a:solidFill>
              </a:rPr>
              <a:t>10. 10. 2011</a:t>
            </a:r>
            <a:r>
              <a:rPr lang="sk-SK" sz="7300" i="1" dirty="0" smtClean="0">
                <a:solidFill>
                  <a:srgbClr val="FF9900"/>
                </a:solidFill>
              </a:rPr>
              <a:t/>
            </a:r>
            <a:br>
              <a:rPr lang="sk-SK" sz="7300" i="1" dirty="0" smtClean="0">
                <a:solidFill>
                  <a:srgbClr val="FF9900"/>
                </a:solidFill>
              </a:rPr>
            </a:b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k-SK" sz="5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Slovom žalmu k jubileu</a:t>
            </a:r>
            <a:endParaRPr lang="sk-SK" sz="67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280920" cy="2664296"/>
          </a:xfrm>
        </p:spPr>
        <p:txBody>
          <a:bodyPr>
            <a:normAutofit/>
          </a:bodyPr>
          <a:lstStyle/>
          <a:p>
            <a:pPr algn="l"/>
            <a:r>
              <a:rPr lang="sk-SK" sz="1800" i="1" dirty="0" smtClean="0"/>
              <a:t>Historický exkurz</a:t>
            </a:r>
            <a:endParaRPr lang="sk-SK" sz="1800" dirty="0" smtClean="0"/>
          </a:p>
          <a:p>
            <a:pPr algn="l"/>
            <a:r>
              <a:rPr lang="sk-SK" b="1" dirty="0" smtClean="0"/>
              <a:t>   </a:t>
            </a:r>
            <a:r>
              <a:rPr lang="sk-SK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Lehôtka a Ducové</a:t>
            </a:r>
            <a:endParaRPr lang="sk-SK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800" i="1" dirty="0" smtClean="0"/>
              <a:t>Čítanie a výklad </a:t>
            </a:r>
            <a:r>
              <a:rPr lang="sk-SK" sz="1800" b="1" i="1" dirty="0" smtClean="0"/>
              <a:t>žalmu</a:t>
            </a:r>
            <a:r>
              <a:rPr lang="sk-SK" sz="1800" b="1" dirty="0" smtClean="0"/>
              <a:t> </a:t>
            </a:r>
          </a:p>
          <a:p>
            <a:pPr algn="l"/>
            <a:r>
              <a:rPr lang="sk-SK" b="1" dirty="0" smtClean="0"/>
              <a:t>  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Modlitba v beznádeji (Žalm 39)</a:t>
            </a:r>
          </a:p>
          <a:p>
            <a:pPr algn="l"/>
            <a:endParaRPr lang="sk-SK" b="1" dirty="0" smtClean="0"/>
          </a:p>
        </p:txBody>
      </p:sp>
      <p:pic>
        <p:nvPicPr>
          <p:cNvPr id="4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0220" y="548680"/>
            <a:ext cx="2784582" cy="196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19.9.2011 / BŠ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SŽkJ: Dôvera v Božiu pomoc (Ž 27)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24</a:t>
            </a:fld>
            <a:endParaRPr lang="sk-SK"/>
          </a:p>
        </p:txBody>
      </p:sp>
      <p:pic>
        <p:nvPicPr>
          <p:cNvPr id="10" name="Zástupný symbol obsahu 9" descr="SZkJ-modlit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7093" y="0"/>
            <a:ext cx="9181093" cy="6858000"/>
          </a:xfrm>
        </p:spPr>
      </p:pic>
      <p:pic>
        <p:nvPicPr>
          <p:cNvPr id="8" name="Picture 3" descr="D:\My Documents\AKADEMICKE\KSFX -03- So Zalmami\SZkJ-obrazok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116" y="116632"/>
            <a:ext cx="183638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Lukavica (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Žarnovica) a Kostoľany pod Tríbečom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315416"/>
            <a:ext cx="3605213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1187624" y="58052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Kaplnka sv. Cyrila a Metoda – Lukavica (farnosť Žarnovica)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0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7164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IMAG0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8424862" cy="50434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65175"/>
            <a:ext cx="83883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kostol-sv-juraja-v-kostolanoch-pod-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920038" cy="5684838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619672" y="544522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Kostol sv. Juraja – Kostoľany pod Tríbečom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_Kostolany_kostol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712200" cy="5487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4647</TotalTime>
  <Words>467</Words>
  <Application>Microsoft Office PowerPoint</Application>
  <PresentationFormat>Prezentácia na obrazovke (4:3)</PresentationFormat>
  <Paragraphs>162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Hala</vt:lpstr>
      <vt:lpstr>Slovom žalmu k jubileu 19. september 2011   (6. stretnutie) </vt:lpstr>
      <vt:lpstr>Priebeh stretnutia  </vt:lpstr>
      <vt:lpstr>Lukavica (far. Žarnovica) a Kostoľany pod Tríbečom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Dôvera v Božiu pomoc</vt:lpstr>
      <vt:lpstr>Postup pri výklade</vt:lpstr>
      <vt:lpstr>1. Usadenie Žalmu 27  v kontexte Prvej knihy Žaltára</vt:lpstr>
      <vt:lpstr>1. Žalmy v Prvej knihe a Blok 3</vt:lpstr>
      <vt:lpstr>Prežívanie človeka v Ž 27  a súvis s prosebnými Ž 26 a 28</vt:lpstr>
      <vt:lpstr>Štruktúra Žalmu 27</vt:lpstr>
      <vt:lpstr>Štruktúra a žáner</vt:lpstr>
      <vt:lpstr>Témy žalmu </vt:lpstr>
      <vt:lpstr>3. Témy žalmu </vt:lpstr>
      <vt:lpstr>    10. 10. 2011    Slovom žalmu k jubileu</vt:lpstr>
      <vt:lpstr>Snímka 24</vt:lpstr>
    </vt:vector>
  </TitlesOfParts>
  <Company>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Otvorenie žaltára</dc:title>
  <dc:creator>Blazej Strba</dc:creator>
  <cp:lastModifiedBy>Blazej Strba</cp:lastModifiedBy>
  <cp:revision>319</cp:revision>
  <dcterms:created xsi:type="dcterms:W3CDTF">2010-10-11T11:53:54Z</dcterms:created>
  <dcterms:modified xsi:type="dcterms:W3CDTF">2011-09-28T10:04:27Z</dcterms:modified>
</cp:coreProperties>
</file>