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308" r:id="rId2"/>
    <p:sldId id="269" r:id="rId3"/>
    <p:sldId id="304" r:id="rId4"/>
    <p:sldId id="306" r:id="rId5"/>
    <p:sldId id="281" r:id="rId6"/>
    <p:sldId id="351" r:id="rId7"/>
    <p:sldId id="352" r:id="rId8"/>
    <p:sldId id="345" r:id="rId9"/>
    <p:sldId id="353" r:id="rId10"/>
    <p:sldId id="354" r:id="rId11"/>
    <p:sldId id="355" r:id="rId12"/>
    <p:sldId id="356" r:id="rId13"/>
    <p:sldId id="359" r:id="rId14"/>
    <p:sldId id="357" r:id="rId15"/>
    <p:sldId id="346" r:id="rId16"/>
    <p:sldId id="358" r:id="rId17"/>
    <p:sldId id="278" r:id="rId18"/>
    <p:sldId id="360" r:id="rId19"/>
    <p:sldId id="349" r:id="rId20"/>
  </p:sldIdLst>
  <p:sldSz cx="9144000" cy="6858000" type="screen4x3"/>
  <p:notesSz cx="6815138" cy="9931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rU6lJ6mhVPX5+YLj5gw6A==" hashData="eXEN533XbEMoxegmPrS9GxtLYe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9839C"/>
    <a:srgbClr val="79FFB6"/>
    <a:srgbClr val="9DD3C1"/>
    <a:srgbClr val="FBA7B9"/>
    <a:srgbClr val="C0C0C0"/>
    <a:srgbClr val="9BFFC8"/>
    <a:srgbClr val="737373"/>
    <a:srgbClr val="48497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5E6A-81E4-4918-BDBB-FE940C056FE8}" type="datetimeFigureOut">
              <a:rPr lang="sk-SK" smtClean="0"/>
              <a:pPr/>
              <a:t>12.3.2012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1514" y="4717415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F78E-F2C0-49D1-A46C-6D8BF54916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489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sk-SK" sz="5400" dirty="0" smtClean="0">
                <a:solidFill>
                  <a:schemeClr val="accent3">
                    <a:lumMod val="75000"/>
                  </a:schemeClr>
                </a:solidFill>
              </a:rPr>
              <a:t>Slovom žalmu k jubileu II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3600" b="0" dirty="0" smtClean="0">
                <a:solidFill>
                  <a:schemeClr val="accent3">
                    <a:lumMod val="75000"/>
                  </a:schemeClr>
                </a:solidFill>
              </a:rPr>
              <a:t>3. stretnutie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22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sk-SK" sz="2700" i="1" dirty="0" smtClean="0">
                <a:solidFill>
                  <a:schemeClr val="accent5">
                    <a:lumMod val="75000"/>
                  </a:schemeClr>
                </a:solidFill>
              </a:rPr>
              <a:t>12. marec 2012</a:t>
            </a:r>
            <a:endParaRPr lang="sk-SK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7988424" cy="10801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Osobnosť Márie </a:t>
            </a:r>
            <a:r>
              <a:rPr lang="sk-SK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Muráňovej</a:t>
            </a:r>
            <a:endParaRPr lang="sk-SK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400" i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 55: Jemné reči a smrtonosný úmysel </a:t>
            </a:r>
            <a:endParaRPr lang="sk-SK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9600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Dve prosby a sedem temných skutočností (</a:t>
            </a:r>
            <a:r>
              <a:rPr lang="sk-SK" dirty="0" err="1" smtClean="0"/>
              <a:t>vv</a:t>
            </a:r>
            <a:r>
              <a:rPr lang="sk-SK" dirty="0" smtClean="0"/>
              <a:t>. 10-12)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DVE PROSBY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SEDEM NEBEZPEČENSTIEV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3685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</a:rPr>
              <a:t>Dve prosby </a:t>
            </a:r>
            <a:r>
              <a:rPr lang="sk-SK" dirty="0" smtClean="0">
                <a:solidFill>
                  <a:srgbClr val="7030A0"/>
                </a:solidFill>
              </a:rPr>
              <a:t> (v. 10a)</a:t>
            </a:r>
          </a:p>
          <a:p>
            <a:pPr lvl="1">
              <a:buFontTx/>
              <a:buChar char="-"/>
            </a:pPr>
            <a:endParaRPr lang="sk-SK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k-SK" b="1" i="1" dirty="0" smtClean="0">
                <a:solidFill>
                  <a:srgbClr val="C00000"/>
                </a:solidFill>
              </a:rPr>
              <a:t>Prehltni  ich  </a:t>
            </a:r>
            <a:r>
              <a:rPr lang="sk-SK" dirty="0" smtClean="0">
                <a:solidFill>
                  <a:srgbClr val="C00000"/>
                </a:solidFill>
              </a:rPr>
              <a:t>(</a:t>
            </a:r>
            <a:r>
              <a:rPr lang="sk-SK" dirty="0" err="1" smtClean="0">
                <a:solidFill>
                  <a:srgbClr val="C00000"/>
                </a:solidFill>
              </a:rPr>
              <a:t>porov</a:t>
            </a:r>
            <a:r>
              <a:rPr lang="sk-SK" dirty="0" smtClean="0">
                <a:solidFill>
                  <a:srgbClr val="C00000"/>
                </a:solidFill>
              </a:rPr>
              <a:t>. </a:t>
            </a:r>
            <a:r>
              <a:rPr lang="sk-SK" dirty="0" err="1" smtClean="0">
                <a:solidFill>
                  <a:srgbClr val="C00000"/>
                </a:solidFill>
              </a:rPr>
              <a:t>Iz</a:t>
            </a:r>
            <a:r>
              <a:rPr lang="sk-SK" dirty="0" smtClean="0">
                <a:solidFill>
                  <a:srgbClr val="C00000"/>
                </a:solidFill>
              </a:rPr>
              <a:t> 19,3)</a:t>
            </a:r>
          </a:p>
          <a:p>
            <a:pPr lvl="1"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k-SK" b="1" i="1" dirty="0" smtClean="0">
                <a:solidFill>
                  <a:srgbClr val="C00000"/>
                </a:solidFill>
              </a:rPr>
              <a:t>Rozdeľ ich jazyky </a:t>
            </a:r>
            <a:r>
              <a:rPr lang="sk-SK" dirty="0" smtClean="0">
                <a:solidFill>
                  <a:srgbClr val="C00000"/>
                </a:solidFill>
              </a:rPr>
              <a:t>(</a:t>
            </a:r>
            <a:r>
              <a:rPr lang="sk-SK" dirty="0" err="1" smtClean="0">
                <a:solidFill>
                  <a:srgbClr val="C00000"/>
                </a:solidFill>
              </a:rPr>
              <a:t>Gn</a:t>
            </a:r>
            <a:r>
              <a:rPr lang="sk-SK" dirty="0" smtClean="0">
                <a:solidFill>
                  <a:srgbClr val="C00000"/>
                </a:solidFill>
              </a:rPr>
              <a:t> 11)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355976" y="1700808"/>
            <a:ext cx="4536504" cy="3685249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</a:rPr>
              <a:t>Sedem temných skutočností </a:t>
            </a:r>
            <a:r>
              <a:rPr lang="sk-SK" dirty="0" smtClean="0">
                <a:solidFill>
                  <a:srgbClr val="7030A0"/>
                </a:solidFill>
              </a:rPr>
              <a:t>(</a:t>
            </a:r>
            <a:r>
              <a:rPr lang="sk-SK" dirty="0" err="1" smtClean="0">
                <a:solidFill>
                  <a:srgbClr val="7030A0"/>
                </a:solidFill>
              </a:rPr>
              <a:t>vv</a:t>
            </a:r>
            <a:r>
              <a:rPr lang="sk-SK" dirty="0" smtClean="0">
                <a:solidFill>
                  <a:srgbClr val="7030A0"/>
                </a:solidFill>
              </a:rPr>
              <a:t>. 10b-12):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Násilie (</a:t>
            </a:r>
            <a:r>
              <a:rPr lang="sk-SK" dirty="0" err="1" smtClean="0">
                <a:solidFill>
                  <a:srgbClr val="C00000"/>
                </a:solidFill>
              </a:rPr>
              <a:t>Gn</a:t>
            </a:r>
            <a:r>
              <a:rPr lang="sk-SK" dirty="0" smtClean="0">
                <a:solidFill>
                  <a:srgbClr val="C00000"/>
                </a:solidFill>
              </a:rPr>
              <a:t> 6)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Spory v meste (</a:t>
            </a:r>
            <a:r>
              <a:rPr lang="sk-SK" dirty="0" err="1" smtClean="0">
                <a:solidFill>
                  <a:srgbClr val="C00000"/>
                </a:solidFill>
              </a:rPr>
              <a:t>Iz</a:t>
            </a:r>
            <a:r>
              <a:rPr lang="sk-SK" dirty="0" smtClean="0">
                <a:solidFill>
                  <a:srgbClr val="C00000"/>
                </a:solidFill>
              </a:rPr>
              <a:t> 1,21-23)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Neprávosť !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Strasť (</a:t>
            </a:r>
            <a:r>
              <a:rPr lang="sk-SK" dirty="0" err="1" smtClean="0">
                <a:solidFill>
                  <a:srgbClr val="C00000"/>
                </a:solidFill>
              </a:rPr>
              <a:t>Qoh</a:t>
            </a:r>
            <a:r>
              <a:rPr lang="sk-SK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Úklady (52,4)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Podvod (10,7; 72,14)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C00000"/>
                </a:solidFill>
              </a:rPr>
              <a:t>Klam (55,24)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2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Výčitka a žiadosť o súd (</a:t>
            </a:r>
            <a:r>
              <a:rPr lang="sk-SK" dirty="0" err="1" smtClean="0"/>
              <a:t>vv</a:t>
            </a:r>
            <a:r>
              <a:rPr lang="sk-SK" dirty="0" smtClean="0"/>
              <a:t>. 13-16)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79512" y="5410200"/>
            <a:ext cx="4317876" cy="76200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Hrozné sklamanie (</a:t>
            </a:r>
            <a:r>
              <a:rPr lang="sk-SK" sz="2000" dirty="0" err="1" smtClean="0"/>
              <a:t>vv</a:t>
            </a:r>
            <a:r>
              <a:rPr lang="sk-SK" sz="2000" dirty="0" smtClean="0"/>
              <a:t>. 13-15)</a:t>
            </a:r>
            <a:endParaRPr lang="sk-SK" sz="2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k-SK" dirty="0" smtClean="0"/>
              <a:t>Žiadosť o súd (v. 16)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392488" cy="3941763"/>
          </a:xfrm>
        </p:spPr>
        <p:txBody>
          <a:bodyPr/>
          <a:lstStyle/>
          <a:p>
            <a:r>
              <a:rPr lang="sk-SK" dirty="0" smtClean="0"/>
              <a:t>Nepriateľa - znesie</a:t>
            </a:r>
          </a:p>
          <a:p>
            <a:r>
              <a:rPr lang="sk-SK" dirty="0" smtClean="0"/>
              <a:t>Nenávistníkovi – sa ukryje</a:t>
            </a:r>
          </a:p>
          <a:p>
            <a:endParaRPr lang="sk-SK" dirty="0" smtClean="0"/>
          </a:p>
          <a:p>
            <a:r>
              <a:rPr lang="sk-SK" dirty="0" smtClean="0"/>
              <a:t>Ako sa ale postaví voči</a:t>
            </a:r>
          </a:p>
          <a:p>
            <a:pPr lvl="1"/>
            <a:r>
              <a:rPr lang="sk-SK" dirty="0" smtClean="0"/>
              <a:t>seberovnému, </a:t>
            </a:r>
          </a:p>
          <a:p>
            <a:pPr lvl="1"/>
            <a:r>
              <a:rPr lang="sk-SK" dirty="0" smtClean="0"/>
              <a:t>spoločníkovi </a:t>
            </a:r>
          </a:p>
          <a:p>
            <a:pPr lvl="1"/>
            <a:r>
              <a:rPr lang="sk-SK" dirty="0" smtClean="0"/>
              <a:t>a dôvernému priateľovi...??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11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My Documents\My Pictures\Biblicke\Texty Temy\Zalm 55,23- slzy a staros na Pan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Motívy dôvery (vv.17-22)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79512" y="5410200"/>
            <a:ext cx="4536504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dirty="0" smtClean="0"/>
              <a:t>Rozhodnutie vytrvať</a:t>
            </a:r>
          </a:p>
          <a:p>
            <a:pPr algn="ctr"/>
            <a:r>
              <a:rPr lang="sk-SK" dirty="0" smtClean="0"/>
              <a:t>(</a:t>
            </a:r>
            <a:r>
              <a:rPr lang="sk-SK" dirty="0" err="1" smtClean="0"/>
              <a:t>vv</a:t>
            </a:r>
            <a:r>
              <a:rPr lang="sk-SK" dirty="0" smtClean="0"/>
              <a:t>. 17-20b)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292080" y="5410200"/>
            <a:ext cx="3600400" cy="762000"/>
          </a:xfrm>
        </p:spPr>
        <p:txBody>
          <a:bodyPr>
            <a:normAutofit/>
          </a:bodyPr>
          <a:lstStyle/>
          <a:p>
            <a:pPr algn="ctr"/>
            <a:r>
              <a:rPr lang="sk-SK" i="1" dirty="0" smtClean="0"/>
              <a:t>Volajúce ruky </a:t>
            </a:r>
            <a:endParaRPr lang="sk-SK" i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176464" cy="3941763"/>
          </a:xfrm>
        </p:spPr>
        <p:txBody>
          <a:bodyPr>
            <a:normAutofit/>
          </a:bodyPr>
          <a:lstStyle/>
          <a:p>
            <a:r>
              <a:rPr lang="sk-SK" dirty="0" smtClean="0"/>
              <a:t>Postoj (</a:t>
            </a:r>
            <a:r>
              <a:rPr lang="sk-SK" dirty="0" err="1" smtClean="0"/>
              <a:t>vv</a:t>
            </a:r>
            <a:r>
              <a:rPr lang="sk-SK" dirty="0" smtClean="0"/>
              <a:t>. 17-18)</a:t>
            </a:r>
          </a:p>
          <a:p>
            <a:pPr lvl="1"/>
            <a:r>
              <a:rPr lang="sk-SK" b="1" dirty="0" smtClean="0"/>
              <a:t>Volať</a:t>
            </a:r>
            <a:r>
              <a:rPr lang="sk-SK" dirty="0" smtClean="0"/>
              <a:t> k Bohu </a:t>
            </a:r>
          </a:p>
          <a:p>
            <a:pPr lvl="1"/>
            <a:r>
              <a:rPr lang="sk-SK" b="1" dirty="0" smtClean="0"/>
              <a:t>Sústavne</a:t>
            </a:r>
            <a:r>
              <a:rPr lang="sk-SK" dirty="0" smtClean="0"/>
              <a:t> bude bolestiť </a:t>
            </a:r>
          </a:p>
          <a:p>
            <a:pPr lvl="1"/>
            <a:r>
              <a:rPr lang="sk-SK" b="1" dirty="0" smtClean="0"/>
              <a:t>Vzdychať</a:t>
            </a:r>
            <a:r>
              <a:rPr lang="sk-SK" dirty="0" smtClean="0"/>
              <a:t> kým nevypočuje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Stav  (</a:t>
            </a:r>
            <a:r>
              <a:rPr lang="sk-SK" dirty="0" err="1" smtClean="0"/>
              <a:t>vv</a:t>
            </a:r>
            <a:r>
              <a:rPr lang="sk-SK" dirty="0" smtClean="0"/>
              <a:t>. 19-20b)</a:t>
            </a:r>
          </a:p>
          <a:p>
            <a:pPr lvl="1"/>
            <a:r>
              <a:rPr lang="sk-SK" dirty="0" smtClean="0"/>
              <a:t>Boh </a:t>
            </a:r>
            <a:r>
              <a:rPr lang="sk-SK" b="1" dirty="0" smtClean="0"/>
              <a:t>vykupiteľ</a:t>
            </a:r>
          </a:p>
          <a:p>
            <a:pPr lvl="1"/>
            <a:r>
              <a:rPr lang="sk-SK" dirty="0" smtClean="0"/>
              <a:t>I </a:t>
            </a:r>
            <a:r>
              <a:rPr lang="sk-SK" b="1" dirty="0" smtClean="0"/>
              <a:t>napriek množstvu </a:t>
            </a:r>
            <a:r>
              <a:rPr lang="sk-SK" dirty="0" smtClean="0"/>
              <a:t>„priateľov“</a:t>
            </a:r>
          </a:p>
          <a:p>
            <a:pPr lvl="1"/>
            <a:r>
              <a:rPr lang="sk-SK" dirty="0" smtClean="0"/>
              <a:t>Boh </a:t>
            </a:r>
            <a:r>
              <a:rPr lang="sk-SK" b="1" dirty="0" smtClean="0"/>
              <a:t>vládne </a:t>
            </a:r>
            <a:r>
              <a:rPr lang="sk-SK" dirty="0" smtClean="0"/>
              <a:t>na veky 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My Documents\AKADEMICKE\KSFX -03- So Zalmami\modlitby\Zalm 55 - RUKY-opytovacie-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1082023"/>
            <a:ext cx="2808312" cy="4219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Motívy dôvery (vv.17-22)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79512" y="5410200"/>
            <a:ext cx="4752528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b="1" dirty="0" smtClean="0"/>
              <a:t>Nárek a povzbudenie</a:t>
            </a:r>
          </a:p>
          <a:p>
            <a:pPr algn="ctr"/>
            <a:r>
              <a:rPr lang="sk-SK" dirty="0" smtClean="0"/>
              <a:t>(</a:t>
            </a:r>
            <a:r>
              <a:rPr lang="sk-SK" dirty="0" err="1" smtClean="0"/>
              <a:t>vv</a:t>
            </a:r>
            <a:r>
              <a:rPr lang="sk-SK" dirty="0" smtClean="0"/>
              <a:t>. 20b-22)  (v. 23)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10" name="Zástupný symbol obsahu 5"/>
          <p:cNvSpPr>
            <a:spLocks noGrp="1"/>
          </p:cNvSpPr>
          <p:nvPr>
            <p:ph sz="quarter" idx="2"/>
          </p:nvPr>
        </p:nvSpPr>
        <p:spPr>
          <a:xfrm>
            <a:off x="251520" y="1340768"/>
            <a:ext cx="4680520" cy="4045289"/>
          </a:xfrm>
          <a:noFill/>
        </p:spPr>
        <p:txBody>
          <a:bodyPr>
            <a:normAutofit lnSpcReduction="10000"/>
          </a:bodyPr>
          <a:lstStyle/>
          <a:p>
            <a:r>
              <a:rPr lang="sk-SK" dirty="0" smtClean="0"/>
              <a:t>Nemenný Boh (v. 20d)</a:t>
            </a:r>
          </a:p>
          <a:p>
            <a:r>
              <a:rPr lang="sk-SK" b="1" dirty="0" smtClean="0"/>
              <a:t>Sedem externých dôvodov </a:t>
            </a:r>
            <a:r>
              <a:rPr lang="sk-SK" dirty="0" smtClean="0"/>
              <a:t>náreku (</a:t>
            </a:r>
            <a:r>
              <a:rPr lang="sk-SK" dirty="0" err="1" smtClean="0"/>
              <a:t>vv</a:t>
            </a:r>
            <a:r>
              <a:rPr lang="sk-SK" dirty="0" smtClean="0"/>
              <a:t>. 20d-22)</a:t>
            </a:r>
          </a:p>
          <a:p>
            <a:pPr lvl="1"/>
            <a:r>
              <a:rPr lang="sk-SK" dirty="0" smtClean="0"/>
              <a:t>Neboja sa Boha</a:t>
            </a:r>
          </a:p>
          <a:p>
            <a:pPr lvl="1"/>
            <a:r>
              <a:rPr lang="sk-SK" dirty="0" smtClean="0"/>
              <a:t>Zradia spojenca</a:t>
            </a:r>
          </a:p>
          <a:p>
            <a:pPr lvl="1"/>
            <a:r>
              <a:rPr lang="sk-SK" dirty="0" smtClean="0"/>
              <a:t>Poruší zmluvu</a:t>
            </a:r>
          </a:p>
          <a:p>
            <a:pPr lvl="1"/>
            <a:r>
              <a:rPr lang="sk-SK" dirty="0" smtClean="0"/>
              <a:t>Navonok </a:t>
            </a:r>
            <a:r>
              <a:rPr lang="sk-SK" i="1" dirty="0" smtClean="0"/>
              <a:t>príjemné slová</a:t>
            </a:r>
          </a:p>
          <a:p>
            <a:pPr lvl="1"/>
            <a:r>
              <a:rPr lang="sk-SK" dirty="0" smtClean="0"/>
              <a:t>V ich srdci je zápas  </a:t>
            </a:r>
          </a:p>
          <a:p>
            <a:pPr lvl="1"/>
            <a:r>
              <a:rPr lang="sk-SK" dirty="0" smtClean="0"/>
              <a:t>Vyberané </a:t>
            </a:r>
            <a:r>
              <a:rPr lang="sk-SK" i="1" dirty="0" smtClean="0"/>
              <a:t>jemné reči</a:t>
            </a:r>
          </a:p>
          <a:p>
            <a:pPr lvl="1"/>
            <a:r>
              <a:rPr lang="sk-SK" dirty="0" smtClean="0"/>
              <a:t>Vytasené meče</a:t>
            </a:r>
          </a:p>
          <a:p>
            <a:r>
              <a:rPr lang="sk-SK" dirty="0" smtClean="0"/>
              <a:t>Zlož starosť na PÁNA (v.23)</a:t>
            </a:r>
          </a:p>
        </p:txBody>
      </p:sp>
      <p:pic>
        <p:nvPicPr>
          <p:cNvPr id="11" name="Picture 3" descr="D:\My Documents\AKADEMICKE\KSFX -03- So Zalmami\modlitby\Zalm 55 - RUKY-opytovacie-text-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89102"/>
            <a:ext cx="2808312" cy="4207772"/>
          </a:xfrm>
          <a:prstGeom prst="rect">
            <a:avLst/>
          </a:prstGeom>
          <a:noFill/>
        </p:spPr>
      </p:pic>
      <p:sp>
        <p:nvSpPr>
          <p:cNvPr id="12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292080" y="5410200"/>
            <a:ext cx="3600400" cy="762000"/>
          </a:xfrm>
        </p:spPr>
        <p:txBody>
          <a:bodyPr>
            <a:normAutofit/>
          </a:bodyPr>
          <a:lstStyle/>
          <a:p>
            <a:pPr algn="ctr"/>
            <a:r>
              <a:rPr lang="sk-SK" i="1" dirty="0" smtClean="0"/>
              <a:t>Volajúce ruky </a:t>
            </a:r>
            <a:endParaRPr lang="sk-SK" i="1" dirty="0"/>
          </a:p>
        </p:txBody>
      </p:sp>
      <p:pic>
        <p:nvPicPr>
          <p:cNvPr id="13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305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Povzbudenie, hrozba a ... (</a:t>
            </a:r>
            <a:r>
              <a:rPr lang="sk-SK" dirty="0" err="1" smtClean="0"/>
              <a:t>vv</a:t>
            </a:r>
            <a:r>
              <a:rPr lang="sk-SK" dirty="0" smtClean="0"/>
              <a:t>. 23-24)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/>
              <a:t>POVZBUDENIE (v. 23)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k-SK" dirty="0" smtClean="0"/>
              <a:t>ZÁVER (v. 24)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„</a:t>
            </a:r>
            <a:r>
              <a:rPr lang="sk-SK" b="1" dirty="0" smtClean="0"/>
              <a:t>Zlož</a:t>
            </a:r>
            <a:r>
              <a:rPr lang="sk-SK" dirty="0" smtClean="0"/>
              <a:t> svoju starosť na PÁNA“ </a:t>
            </a:r>
          </a:p>
          <a:p>
            <a:pPr lvl="1">
              <a:buNone/>
            </a:pPr>
            <a:r>
              <a:rPr lang="sk-SK" dirty="0" smtClean="0"/>
              <a:t>Potrava (1 </a:t>
            </a:r>
            <a:r>
              <a:rPr lang="sk-SK" dirty="0" err="1" smtClean="0"/>
              <a:t>Kr</a:t>
            </a:r>
            <a:r>
              <a:rPr lang="sk-SK" dirty="0" smtClean="0"/>
              <a:t> 19,6-9)</a:t>
            </a:r>
          </a:p>
          <a:p>
            <a:pPr>
              <a:buNone/>
            </a:pPr>
            <a:r>
              <a:rPr lang="sk-SK" dirty="0" smtClean="0"/>
              <a:t>„a on ťa </a:t>
            </a:r>
            <a:r>
              <a:rPr lang="sk-SK" b="1" dirty="0" smtClean="0"/>
              <a:t>podrží</a:t>
            </a:r>
            <a:r>
              <a:rPr lang="sk-SK" dirty="0" smtClean="0"/>
              <a:t>...“ </a:t>
            </a:r>
          </a:p>
          <a:p>
            <a:pPr lvl="1">
              <a:buNone/>
            </a:pPr>
            <a:r>
              <a:rPr lang="sk-SK" dirty="0" smtClean="0"/>
              <a:t>(Ž 112,5)</a:t>
            </a:r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Istota Božieho riešenia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„Ja budem dúfať v Teba“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12" name="Picture 2" descr="D:\My Documents\My Pictures\Biblicke\Texty Temy\Zalm 55,22 - modlitba (Kim Merr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1566992" cy="22605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My Documents\My Pictures\Biblicke\Texty Temy\Zalm 55,22 - modlit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sk-SK" dirty="0" smtClean="0"/>
              <a:t>3. Dosah Žalmu 55</a:t>
            </a:r>
            <a:endParaRPr lang="sk-SK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8" name="Picture 3" descr="D:\My Documents\AKADEMICKE\KSFX -03- So Zalmami\modlitby\Zalm 55 - RUKY-opytovacie-text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3518"/>
            <a:ext cx="3600400" cy="539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268760"/>
            <a:ext cx="8435280" cy="511256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Prosba a nárek idú ruka v ruke</a:t>
            </a:r>
          </a:p>
          <a:p>
            <a:r>
              <a:rPr lang="sk-SK" dirty="0" smtClean="0"/>
              <a:t>21-násobneé konštatovanie bolesti a úzkosti</a:t>
            </a:r>
          </a:p>
          <a:p>
            <a:r>
              <a:rPr lang="sk-SK" dirty="0" smtClean="0"/>
              <a:t>Horšia bolesť ako všetko zlo je zrada a zákerné slová dôverného priateľa</a:t>
            </a:r>
          </a:p>
          <a:p>
            <a:r>
              <a:rPr lang="sk-SK" dirty="0" smtClean="0"/>
              <a:t>Do vnútra srdca iných nevidno</a:t>
            </a:r>
          </a:p>
          <a:p>
            <a:r>
              <a:rPr lang="sk-SK" dirty="0" smtClean="0"/>
              <a:t>Jediná žiadosť voči sebe samým – „zlož svoju starosť na PÁNA“ – je silnejšia než všetky ostatné bolesti, ktoré žalmista prežíva</a:t>
            </a:r>
          </a:p>
          <a:p>
            <a:r>
              <a:rPr lang="sk-SK" dirty="0" smtClean="0"/>
              <a:t>Náreky, žalospevy sú modlitba (KKC)</a:t>
            </a:r>
          </a:p>
          <a:p>
            <a:r>
              <a:rPr lang="sk-SK" dirty="0" smtClean="0"/>
              <a:t>NZ nepoprel žalospevy; my sme na ne </a:t>
            </a:r>
            <a:r>
              <a:rPr lang="sk-SK" i="1" dirty="0" smtClean="0"/>
              <a:t>zabudli</a:t>
            </a:r>
          </a:p>
          <a:p>
            <a:r>
              <a:rPr lang="sk-SK" dirty="0" smtClean="0"/>
              <a:t>Skúsenosť nás učí vrátiť sa k Božiemu slovu, ktoré už dávno hovorilo o tom, čo my dnes potrebujeme vypovedať – </a:t>
            </a:r>
            <a:r>
              <a:rPr lang="sk-SK" b="1" dirty="0" smtClean="0"/>
              <a:t>bolesť nás môže priviesť k Bohu</a:t>
            </a:r>
          </a:p>
          <a:p>
            <a:r>
              <a:rPr lang="sk-SK" dirty="0" smtClean="0"/>
              <a:t>My „potrebujeme“ vypovedať úzkosť a bolesť skôr, než to chceme premôcť; potrebujeme to vyjadriť sami sebe</a:t>
            </a:r>
          </a:p>
          <a:p>
            <a:r>
              <a:rPr lang="sk-SK" dirty="0" smtClean="0"/>
              <a:t>1 </a:t>
            </a:r>
            <a:r>
              <a:rPr lang="sk-SK" dirty="0" err="1" smtClean="0"/>
              <a:t>Pt</a:t>
            </a:r>
            <a:r>
              <a:rPr lang="sk-SK" dirty="0" smtClean="0"/>
              <a:t> 5,7 cituje v. 23 ako potechu spoločenstva, ktoré je v útlaku 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 smtClean="0"/>
              <a:t>Dosah Žalmu 55</a:t>
            </a:r>
            <a:endParaRPr lang="sk-SK" dirty="0"/>
          </a:p>
        </p:txBody>
      </p:sp>
      <p:pic>
        <p:nvPicPr>
          <p:cNvPr id="9" name="Picture 2" descr="D:\My Documents\My Pictures\Biblicke\Texty Temy\Zalm 55,23- slzy a staros na P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632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My Documents\My Pictures\Biblicke\Texty Temy\Zalm 55,22 - modlit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748354"/>
            <a:ext cx="1547664" cy="110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My Documents\AKADEMICKE\KSFX -03- So Zalmami\modlitby\Zalm 55 - RUKY-opytovacie-text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7" y="-1"/>
            <a:ext cx="1547664" cy="231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7300" i="1" dirty="0" smtClean="0">
                <a:solidFill>
                  <a:schemeClr val="accent5">
                    <a:lumMod val="75000"/>
                  </a:schemeClr>
                </a:solidFill>
              </a:rPr>
              <a:t>16.4. 2012</a:t>
            </a:r>
            <a:r>
              <a:rPr lang="sk-SK" sz="7300" i="1" dirty="0" smtClean="0">
                <a:solidFill>
                  <a:srgbClr val="FF9900"/>
                </a:solidFill>
              </a:rPr>
              <a:t/>
            </a:r>
            <a:br>
              <a:rPr lang="sk-SK" sz="7300" i="1" dirty="0" smtClean="0">
                <a:solidFill>
                  <a:srgbClr val="FF9900"/>
                </a:solidFill>
              </a:rPr>
            </a:b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k-SK" sz="4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Slovom žalmu k jubileu</a:t>
            </a:r>
            <a:endParaRPr lang="sk-SK" sz="6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280920" cy="2664296"/>
          </a:xfrm>
        </p:spPr>
        <p:txBody>
          <a:bodyPr>
            <a:normAutofit/>
          </a:bodyPr>
          <a:lstStyle/>
          <a:p>
            <a:pPr algn="l"/>
            <a:r>
              <a:rPr lang="sk-SK" sz="1800" i="1" dirty="0" smtClean="0"/>
              <a:t>Osobnosť:</a:t>
            </a:r>
            <a:endParaRPr lang="sk-SK" sz="1800" dirty="0" smtClean="0"/>
          </a:p>
          <a:p>
            <a:pPr algn="l"/>
            <a:r>
              <a:rPr lang="sk-SK" b="1" dirty="0" smtClean="0"/>
              <a:t>   Jozef Búda</a:t>
            </a:r>
            <a:endParaRPr lang="sk-SK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800" i="1" dirty="0" smtClean="0"/>
              <a:t>Čítanie a výklad </a:t>
            </a:r>
            <a:r>
              <a:rPr lang="sk-SK" sz="1800" b="1" i="1" dirty="0" smtClean="0"/>
              <a:t>žalmu</a:t>
            </a:r>
            <a:r>
              <a:rPr lang="sk-SK" sz="1800" b="1" dirty="0" smtClean="0"/>
              <a:t> </a:t>
            </a:r>
          </a:p>
          <a:p>
            <a:pPr algn="l"/>
            <a:r>
              <a:rPr lang="sk-SK" b="1" dirty="0" smtClean="0"/>
              <a:t>  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Túžba za Pánom (Žalm 63)</a:t>
            </a:r>
          </a:p>
          <a:p>
            <a:pPr algn="l"/>
            <a:endParaRPr lang="sk-SK" b="1" dirty="0" smtClean="0"/>
          </a:p>
        </p:txBody>
      </p:sp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503920" cy="146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D:\My Documents\AKADEMICKE\KSFX -03- So Zalmami\modlitby\Zalm 55 - RUKY-opytovacie-text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005064"/>
            <a:ext cx="1631110" cy="244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779912" y="-68109"/>
          <a:ext cx="4896544" cy="6926109"/>
        </p:xfrm>
        <a:graphic>
          <a:graphicData uri="http://schemas.openxmlformats.org/presentationml/2006/ole">
            <p:oleObj spid="_x0000_s2050" name="Acrobat Document" r:id="rId3" imgW="8019826" imgH="1134415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2" name="Picture 4" descr="D:\My Documents\AKADEMICKE\KSFX -03- So Zalmami\modlitby\tlac\1B-text-modlitb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10033651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755984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Večerné chvály</a:t>
            </a:r>
          </a:p>
          <a:p>
            <a:pPr marL="624078" lvl="1" indent="-514350">
              <a:spcBef>
                <a:spcPts val="400"/>
              </a:spcBef>
              <a:buSzPct val="68000"/>
              <a:buNone/>
            </a:pPr>
            <a:r>
              <a:rPr lang="sk-SK" sz="19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Mons. Marián </a:t>
            </a:r>
            <a:r>
              <a:rPr lang="sk-SK" sz="1900" dirty="0" err="1" smtClean="0"/>
              <a:t>Bublinec</a:t>
            </a:r>
            <a:endParaRPr lang="sk-SK" sz="1900" dirty="0" smtClean="0"/>
          </a:p>
          <a:p>
            <a:pPr marL="624078" indent="-514350">
              <a:buFont typeface="+mj-lt"/>
              <a:buAutoNum type="arabicPeriod"/>
            </a:pPr>
            <a:endParaRPr lang="sk-SK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OSOBNOSŤ: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Mária </a:t>
            </a:r>
            <a:r>
              <a:rPr lang="sk-SK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Muráňová</a:t>
            </a:r>
            <a:endParaRPr lang="sk-SK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Mons. Vojtech </a:t>
            </a:r>
            <a:r>
              <a:rPr lang="sk-SK" sz="1900" dirty="0" err="1" smtClean="0"/>
              <a:t>Nepšinský</a:t>
            </a:r>
            <a:r>
              <a:rPr lang="sk-SK" sz="1900" dirty="0" smtClean="0"/>
              <a:t> </a:t>
            </a:r>
          </a:p>
          <a:p>
            <a:pPr lvl="1">
              <a:buNone/>
            </a:pPr>
            <a:endParaRPr lang="sk-SK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ŽALM:  </a:t>
            </a:r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55 – Jemné slová a smrtonosný úmysel</a:t>
            </a:r>
            <a:endParaRPr lang="sk-SK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Blažej Štrba</a:t>
            </a:r>
          </a:p>
          <a:p>
            <a:pPr lvl="1">
              <a:buNone/>
            </a:pPr>
            <a:endParaRPr lang="sk-SK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Diskusia 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Modlitba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Občerstvenie 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Priebeh stretnutia  </a:t>
            </a:r>
            <a:endParaRPr lang="sk-SK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1484785"/>
            <a:ext cx="7172348" cy="2664296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Jemné slová a smrtonosný úmysel</a:t>
            </a:r>
            <a:endParaRPr lang="sk-SK" sz="6000" dirty="0">
              <a:solidFill>
                <a:srgbClr val="D6009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Žalm 55</a:t>
            </a:r>
          </a:p>
          <a:p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endParaRPr lang="sk-SK" b="1" dirty="0" smtClean="0"/>
          </a:p>
          <a:p>
            <a:pPr marL="550926" indent="-514350">
              <a:buFont typeface="+mj-lt"/>
              <a:buAutoNum type="arabicPeriod"/>
            </a:pPr>
            <a:r>
              <a:rPr lang="sk-SK" b="1" dirty="0" smtClean="0"/>
              <a:t>Žalm 55 v kontexte Žaltára </a:t>
            </a:r>
          </a:p>
          <a:p>
            <a:pPr marL="550926" indent="-514350">
              <a:buFont typeface="+mj-lt"/>
              <a:buAutoNum type="arabicPeriod"/>
            </a:pPr>
            <a:endParaRPr lang="sk-SK" b="1" dirty="0" smtClean="0"/>
          </a:p>
          <a:p>
            <a:pPr marL="550926" indent="-514350">
              <a:buFont typeface="+mj-lt"/>
              <a:buAutoNum type="arabicPeriod"/>
            </a:pPr>
            <a:r>
              <a:rPr lang="sk-SK" b="1" dirty="0" smtClean="0"/>
              <a:t>Jednotlivé časti náučného žalospevu</a:t>
            </a:r>
          </a:p>
          <a:p>
            <a:pPr marL="843534" lvl="1" indent="-514350">
              <a:buFont typeface="+mj-lt"/>
              <a:buAutoNum type="arabicPeriod"/>
            </a:pPr>
            <a:endParaRPr lang="sk-SK" b="1" dirty="0" smtClean="0"/>
          </a:p>
          <a:p>
            <a:pPr marL="587502" indent="-514350">
              <a:buFont typeface="+mj-lt"/>
              <a:buAutoNum type="arabicPeriod"/>
            </a:pPr>
            <a:r>
              <a:rPr lang="sk-SK" b="1" dirty="0" smtClean="0"/>
              <a:t>Dosah Žalmu 55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Postup pri výklade</a:t>
            </a:r>
            <a:endParaRPr lang="sk-SK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9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1979792"/>
          </a:xfrm>
        </p:spPr>
        <p:txBody>
          <a:bodyPr>
            <a:normAutofit/>
          </a:bodyPr>
          <a:lstStyle/>
          <a:p>
            <a:r>
              <a:rPr lang="sk-SK" dirty="0" smtClean="0"/>
              <a:t>1. Žalm v kontexte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721424"/>
          </a:xfrm>
        </p:spPr>
        <p:txBody>
          <a:bodyPr/>
          <a:lstStyle/>
          <a:p>
            <a:r>
              <a:rPr lang="sk-SK" dirty="0" smtClean="0"/>
              <a:t>Poučné Dávidove chválospevy</a:t>
            </a:r>
          </a:p>
          <a:p>
            <a:r>
              <a:rPr lang="sk-SK" dirty="0" smtClean="0"/>
              <a:t>Štruktúra a literárny žáner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8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1.1 Poučné Dávidove chválospevy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1309678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/>
              <a:t>Poučné, Dávidove (chválospevy)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273319"/>
            <a:ext cx="4040188" cy="3941763"/>
          </a:xfrm>
        </p:spPr>
        <p:txBody>
          <a:bodyPr/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 42-49 –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Koreho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Boh na Sione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 50 –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Asafova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kajúca liturgia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51-72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Dávidove žalmy</a:t>
            </a: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175447" cy="3518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Ž 51 – Vyznanie viny - svoje hriechy 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Ž 52-55: Poučné chválospevy – viny a hriechy okolitých </a:t>
            </a:r>
          </a:p>
          <a:p>
            <a:pPr lvl="4"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k-SK" b="1" dirty="0" smtClean="0"/>
              <a:t>Žalm 52 – zradní ohovárači</a:t>
            </a:r>
          </a:p>
          <a:p>
            <a:pPr lvl="1">
              <a:buNone/>
            </a:pPr>
            <a:r>
              <a:rPr lang="sk-SK" b="1" dirty="0" smtClean="0"/>
              <a:t>Žalm 53 – neveriaci mocní </a:t>
            </a:r>
          </a:p>
          <a:p>
            <a:pPr lvl="1">
              <a:buNone/>
            </a:pPr>
            <a:r>
              <a:rPr lang="sk-SK" b="1" dirty="0" smtClean="0"/>
              <a:t>Žalm 54 – mocní cudzinci </a:t>
            </a:r>
          </a:p>
          <a:p>
            <a:pPr lvl="1">
              <a:buNone/>
            </a:pPr>
            <a:r>
              <a:rPr lang="sk-SK" b="1" dirty="0" smtClean="0"/>
              <a:t>Žalm 55 – blízky zákerný </a:t>
            </a:r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6</a:t>
            </a:fld>
            <a:endParaRPr lang="sk-SK"/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428596" y="6143644"/>
          <a:ext cx="8532439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69"/>
                <a:gridCol w="1347227"/>
                <a:gridCol w="1591844"/>
                <a:gridCol w="1177457"/>
                <a:gridCol w="1347227"/>
                <a:gridCol w="2469915"/>
              </a:tblGrid>
              <a:tr h="514856">
                <a:tc>
                  <a:txBody>
                    <a:bodyPr/>
                    <a:lstStyle/>
                    <a:p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2">
                        <a:lumMod val="9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     –    </a:t>
                      </a:r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cap="none" spc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    </a:t>
                      </a:r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–––    </a:t>
                      </a:r>
                      <a:r>
                        <a:rPr lang="sk-SK" sz="1600" b="1" cap="none" spc="0" baseline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sk-SK" sz="1600" b="1" cap="none" spc="0" dirty="0">
                        <a:ln w="1905"/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73  ––  89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 ––– 106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107   ––-–––</a:t>
                      </a:r>
                      <a:r>
                        <a:rPr kumimoji="0" lang="sk-SK" sz="1600" b="1" kern="1200" cap="none" spc="0" baseline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– 150 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00034" y="1285860"/>
            <a:ext cx="4041775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Druhá kniha (Ž 42-73)</a:t>
            </a:r>
            <a:endParaRPr lang="sk-SK" dirty="0"/>
          </a:p>
        </p:txBody>
      </p:sp>
      <p:sp>
        <p:nvSpPr>
          <p:cNvPr id="14" name="Zástupný symbol textu 2"/>
          <p:cNvSpPr txBox="1">
            <a:spLocks/>
          </p:cNvSpPr>
          <p:nvPr/>
        </p:nvSpPr>
        <p:spPr>
          <a:xfrm>
            <a:off x="785786" y="5786454"/>
            <a:ext cx="4071966" cy="28575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e s i á š s k y   ž a l t á r    ( Ž 3 – 89 ) 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1.2. Štruktúra žalmu a žáner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Štruktúra </a:t>
            </a: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Žáner – žalospev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V.1 – </a:t>
            </a:r>
            <a:r>
              <a:rPr lang="sk-SK" b="1" i="1" dirty="0" smtClean="0">
                <a:solidFill>
                  <a:schemeClr val="bg1">
                    <a:lumMod val="50000"/>
                  </a:schemeClr>
                </a:solidFill>
              </a:rPr>
              <a:t>Nadpis</a:t>
            </a:r>
            <a:endParaRPr lang="sk-SK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Vv.2-3a – Apel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Vv.3b-16 – Nárek </a:t>
            </a:r>
          </a:p>
          <a:p>
            <a:pPr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Vv.17-23  – Motívy dôvery </a:t>
            </a:r>
          </a:p>
          <a:p>
            <a:pPr lvl="1">
              <a:buNone/>
            </a:pPr>
            <a:r>
              <a:rPr lang="sk-SK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Rozhodnutie volať a výzva zložiť starosť na PÁNA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24 – Uzáver – dôvera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i="1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24.11.2011, Sampor, KPP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Krásne slová a zákerné reči (Ž 55)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4098" name="Picture 2" descr="D:\My Documents\My Pictures\Biblicke\Texty Temy\Zalm 55,8 - do pu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1680186" cy="25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ástupný symbol obsahu 13"/>
          <p:cNvSpPr>
            <a:spLocks noGrp="1"/>
          </p:cNvSpPr>
          <p:nvPr>
            <p:ph sz="quarter" idx="4"/>
          </p:nvPr>
        </p:nvSpPr>
        <p:spPr>
          <a:xfrm>
            <a:off x="4499992" y="1268760"/>
            <a:ext cx="4392488" cy="4117297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Žalospev </a:t>
            </a:r>
          </a:p>
          <a:p>
            <a:pPr lvl="1"/>
            <a:r>
              <a:rPr lang="sk-SK" dirty="0" smtClean="0"/>
              <a:t>1. Zvolanie/prosba</a:t>
            </a:r>
          </a:p>
          <a:p>
            <a:pPr lvl="1"/>
            <a:r>
              <a:rPr lang="sk-SK" dirty="0" smtClean="0"/>
              <a:t>2. Nárek</a:t>
            </a:r>
          </a:p>
          <a:p>
            <a:pPr lvl="1"/>
            <a:r>
              <a:rPr lang="sk-SK" dirty="0" smtClean="0"/>
              <a:t>3. Prosba (i s motívom)</a:t>
            </a:r>
          </a:p>
          <a:p>
            <a:pPr lvl="1"/>
            <a:r>
              <a:rPr lang="sk-SK" dirty="0" smtClean="0"/>
              <a:t>4. Záver – dôvera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Tzv. </a:t>
            </a:r>
            <a:r>
              <a:rPr lang="sk-SK" i="1" dirty="0" err="1" smtClean="0"/>
              <a:t>Preklínacie</a:t>
            </a:r>
            <a:r>
              <a:rPr lang="sk-SK" i="1" dirty="0" smtClean="0"/>
              <a:t> </a:t>
            </a:r>
            <a:r>
              <a:rPr lang="sk-SK" dirty="0" smtClean="0"/>
              <a:t>žalmy </a:t>
            </a:r>
          </a:p>
          <a:p>
            <a:pPr lvl="1"/>
            <a:r>
              <a:rPr lang="sk-SK" dirty="0" smtClean="0"/>
              <a:t>Ž 35; 52; 55; 58, 59; 69; 79; 83; 94; 109; 137; 140</a:t>
            </a:r>
          </a:p>
          <a:p>
            <a:pPr lvl="1"/>
            <a:r>
              <a:rPr lang="sk-SK" dirty="0" smtClean="0"/>
              <a:t>Ján Zlatoústy – „</a:t>
            </a:r>
            <a:r>
              <a:rPr lang="sk-SK" i="1" dirty="0" smtClean="0"/>
              <a:t>znak nedokonalosti ľudského vyjadrovania v procese Božieho zjavenia“</a:t>
            </a:r>
          </a:p>
          <a:p>
            <a:pPr lvl="1"/>
            <a:r>
              <a:rPr lang="sk-SK" dirty="0" smtClean="0"/>
              <a:t>Zvolávanie nešťastia – je prosba o sebazáchranu a o víťazstvo PÁNA a jeho plánu </a:t>
            </a:r>
            <a:endParaRPr lang="sk-SK" dirty="0"/>
          </a:p>
        </p:txBody>
      </p:sp>
      <p:pic>
        <p:nvPicPr>
          <p:cNvPr id="1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sk-SK" dirty="0" smtClean="0"/>
              <a:t>2. Jednotlivé časti Žalmu 55</a:t>
            </a:r>
            <a:endParaRPr lang="sk-SK" dirty="0"/>
          </a:p>
        </p:txBody>
      </p:sp>
      <p:pic>
        <p:nvPicPr>
          <p:cNvPr id="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My Pictures\Biblicke\Texty Temy\Zalm 55,22 - o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337" y="0"/>
            <a:ext cx="5030393" cy="313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Nárek a fantast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ický únik (</a:t>
            </a:r>
            <a:r>
              <a:rPr lang="sk-SK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vv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4-9)</a:t>
            </a:r>
            <a:endParaRPr lang="sk-S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79512" y="1444294"/>
            <a:ext cx="4317876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err="1" smtClean="0">
                <a:solidFill>
                  <a:srgbClr val="7030A0"/>
                </a:solidFill>
              </a:rPr>
              <a:t>Vv</a:t>
            </a:r>
            <a:r>
              <a:rPr lang="sk-SK" dirty="0" smtClean="0">
                <a:solidFill>
                  <a:srgbClr val="7030A0"/>
                </a:solidFill>
              </a:rPr>
              <a:t>. 4-9: sedmoraký nárek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Je rozháraný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Bolestí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Chvie sa mu srdce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Hrôza smrti nad ním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Strach naokolo 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Prikrytý zdesením</a:t>
            </a:r>
          </a:p>
          <a:p>
            <a:pPr lvl="1">
              <a:buFontTx/>
              <a:buChar char="-"/>
            </a:pPr>
            <a:r>
              <a:rPr lang="sk-SK" dirty="0" smtClean="0">
                <a:solidFill>
                  <a:srgbClr val="7030A0"/>
                </a:solidFill>
              </a:rPr>
              <a:t>Utopický „</a:t>
            </a:r>
            <a:r>
              <a:rPr lang="sk-SK" b="1" dirty="0" smtClean="0">
                <a:solidFill>
                  <a:srgbClr val="7030A0"/>
                </a:solidFill>
              </a:rPr>
              <a:t>fantastický“ </a:t>
            </a:r>
            <a:r>
              <a:rPr lang="sk-SK" dirty="0" smtClean="0">
                <a:solidFill>
                  <a:srgbClr val="7030A0"/>
                </a:solidFill>
              </a:rPr>
              <a:t>únik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12.3.2012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Jemne slová... (Ž 55)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0" name="Picture 3" descr="D:\My Documents\My Pictures\Biblicke\Texty Temy\Zalm 55,7 - hrdlick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215127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2" descr="D:\My Documents\My Pictures\Biblicke\Texty Temy\Zalm 55,16 anjel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140968"/>
            <a:ext cx="2123728" cy="300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8069</TotalTime>
  <Words>980</Words>
  <Application>Microsoft Office PowerPoint</Application>
  <PresentationFormat>Prezentácia na obrazovke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Hala</vt:lpstr>
      <vt:lpstr>Acrobat Document</vt:lpstr>
      <vt:lpstr>Slovom žalmu k jubileu II  3. stretnutie    12. marec 2012</vt:lpstr>
      <vt:lpstr>Priebeh stretnutia  </vt:lpstr>
      <vt:lpstr>Jemné slová a smrtonosný úmysel</vt:lpstr>
      <vt:lpstr>Postup pri výklade</vt:lpstr>
      <vt:lpstr>1. Žalm v kontexte</vt:lpstr>
      <vt:lpstr>1.1 Poučné Dávidove chválospevy</vt:lpstr>
      <vt:lpstr>1.2. Štruktúra žalmu a žáner </vt:lpstr>
      <vt:lpstr>2. Jednotlivé časti Žalmu 55</vt:lpstr>
      <vt:lpstr>Nárek a fantastický únik (vv. 4-9)</vt:lpstr>
      <vt:lpstr>Dve prosby a sedem temných skutočností (vv. 10-12)</vt:lpstr>
      <vt:lpstr>Výčitka a žiadosť o súd (vv. 13-16)</vt:lpstr>
      <vt:lpstr>Motívy dôvery (vv.17-22)</vt:lpstr>
      <vt:lpstr>Motívy dôvery (vv.17-22)</vt:lpstr>
      <vt:lpstr>Povzbudenie, hrozba a ... (vv. 23-24)</vt:lpstr>
      <vt:lpstr>3. Dosah Žalmu 55</vt:lpstr>
      <vt:lpstr>Dosah Žalmu 55</vt:lpstr>
      <vt:lpstr>     16.4. 2012   Slovom žalmu k jubileu</vt:lpstr>
      <vt:lpstr>Snímka 18</vt:lpstr>
      <vt:lpstr>Snímka 19</vt:lpstr>
    </vt:vector>
  </TitlesOfParts>
  <Company>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Otvorenie žaltára</dc:title>
  <dc:creator>Blazej Strba</dc:creator>
  <cp:lastModifiedBy>Blazej Strba</cp:lastModifiedBy>
  <cp:revision>542</cp:revision>
  <dcterms:created xsi:type="dcterms:W3CDTF">2010-10-11T11:53:54Z</dcterms:created>
  <dcterms:modified xsi:type="dcterms:W3CDTF">2012-03-12T21:31:21Z</dcterms:modified>
</cp:coreProperties>
</file>