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0"/>
  </p:notesMasterIdLst>
  <p:sldIdLst>
    <p:sldId id="308" r:id="rId2"/>
    <p:sldId id="269" r:id="rId3"/>
    <p:sldId id="305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04" r:id="rId20"/>
    <p:sldId id="306" r:id="rId21"/>
    <p:sldId id="281" r:id="rId22"/>
    <p:sldId id="277" r:id="rId23"/>
    <p:sldId id="279" r:id="rId24"/>
    <p:sldId id="283" r:id="rId25"/>
    <p:sldId id="311" r:id="rId26"/>
    <p:sldId id="310" r:id="rId27"/>
    <p:sldId id="278" r:id="rId28"/>
    <p:sldId id="268" r:id="rId2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p+oQqMrlKseVJXlTEtbyfQ==" hashData="G/siurA81kj9SMhx1hal0J+ldco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75"/>
    <a:srgbClr val="996633"/>
    <a:srgbClr val="66FF33"/>
    <a:srgbClr val="FF9900"/>
    <a:srgbClr val="EA8600"/>
    <a:srgbClr val="FFCC66"/>
    <a:srgbClr val="6A6935"/>
    <a:srgbClr val="D60093"/>
    <a:srgbClr val="FF5B5B"/>
    <a:srgbClr val="FF5D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9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F5E6A-81E4-4918-BDBB-FE940C056FE8}" type="datetimeFigureOut">
              <a:rPr lang="sk-SK" smtClean="0"/>
              <a:pPr/>
              <a:t>9.5.2011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2F78E-F2C0-49D1-A46C-6D8BF5491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923BD70-47D5-4749-8E43-3FFD81D86C7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064896" cy="2909881"/>
          </a:xfrm>
        </p:spPr>
        <p:txBody>
          <a:bodyPr>
            <a:normAutofit/>
          </a:bodyPr>
          <a:lstStyle/>
          <a:p>
            <a:pPr algn="l"/>
            <a:r>
              <a:rPr lang="sk-SK" sz="5400" dirty="0" smtClean="0">
                <a:solidFill>
                  <a:srgbClr val="FF9900"/>
                </a:solidFill>
              </a:rPr>
              <a:t>Slovom žalmu k jubileu</a:t>
            </a:r>
            <a:r>
              <a:rPr lang="sk-SK" dirty="0" smtClean="0">
                <a:solidFill>
                  <a:srgbClr val="FF9900"/>
                </a:solidFill>
              </a:rPr>
              <a:t/>
            </a:r>
            <a:br>
              <a:rPr lang="sk-SK" dirty="0" smtClean="0">
                <a:solidFill>
                  <a:srgbClr val="FF9900"/>
                </a:solidFill>
              </a:rPr>
            </a:br>
            <a:r>
              <a:rPr lang="sk-SK" sz="2800" i="1" dirty="0" smtClean="0">
                <a:solidFill>
                  <a:schemeClr val="accent5">
                    <a:lumMod val="75000"/>
                  </a:schemeClr>
                </a:solidFill>
              </a:rPr>
              <a:t>9. máj 2011 (4. stretnutie)</a:t>
            </a:r>
            <a:r>
              <a:rPr lang="sk-SK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sk-SK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sk-SK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sk-SK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sk-SK" sz="4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544" y="3429000"/>
            <a:ext cx="7988424" cy="1800200"/>
          </a:xfrm>
        </p:spPr>
        <p:txBody>
          <a:bodyPr>
            <a:normAutofit lnSpcReduction="10000"/>
          </a:bodyPr>
          <a:lstStyle/>
          <a:p>
            <a:pPr algn="l"/>
            <a:r>
              <a:rPr lang="sk-SK" sz="2400" b="1" dirty="0" smtClean="0">
                <a:solidFill>
                  <a:srgbClr val="6A6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Dubové </a:t>
            </a:r>
            <a:r>
              <a:rPr lang="sk-SK" sz="2400" dirty="0" smtClean="0">
                <a:solidFill>
                  <a:srgbClr val="6A6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(Slovenské Pravno) </a:t>
            </a:r>
            <a:r>
              <a:rPr lang="sk-SK" sz="2400" b="1" dirty="0" smtClean="0">
                <a:solidFill>
                  <a:srgbClr val="6A6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Devín</a:t>
            </a:r>
            <a:endParaRPr lang="sk-SK" sz="2400" i="1" dirty="0" smtClean="0">
              <a:solidFill>
                <a:srgbClr val="6A6935"/>
              </a:solidFill>
            </a:endParaRPr>
          </a:p>
          <a:p>
            <a:pPr algn="l"/>
            <a:r>
              <a:rPr lang="sk-SK" sz="2400" i="1" dirty="0" smtClean="0"/>
              <a:t>	</a:t>
            </a:r>
            <a:r>
              <a:rPr lang="sk-SK" sz="2000" i="1" dirty="0" smtClean="0"/>
              <a:t>Historický exkurz</a:t>
            </a:r>
            <a:endParaRPr lang="sk-SK" sz="2400" dirty="0" smtClean="0"/>
          </a:p>
          <a:p>
            <a:pPr algn="l"/>
            <a:r>
              <a:rPr lang="sk-SK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je môj pastier (Žalm 23)</a:t>
            </a:r>
            <a:endParaRPr lang="sk-SK" sz="2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sk-SK" b="1" dirty="0" smtClean="0"/>
              <a:t>	</a:t>
            </a:r>
            <a:r>
              <a:rPr lang="sk-SK" sz="2000" i="1" dirty="0" smtClean="0"/>
              <a:t>Čítanie a výklad </a:t>
            </a:r>
            <a:r>
              <a:rPr lang="sk-SK" sz="2000" b="1" i="1" dirty="0" smtClean="0"/>
              <a:t>žalmu</a:t>
            </a:r>
            <a:r>
              <a:rPr lang="sk-SK" sz="2000" b="1" dirty="0" smtClean="0"/>
              <a:t> </a:t>
            </a:r>
            <a:endParaRPr lang="sk-SK" sz="2400" b="1" dirty="0" smtClean="0"/>
          </a:p>
        </p:txBody>
      </p:sp>
      <p:pic>
        <p:nvPicPr>
          <p:cNvPr id="4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7" y="1772816"/>
            <a:ext cx="2754569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869160"/>
            <a:ext cx="1674883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1"/>
          <p:cNvSpPr txBox="1">
            <a:spLocks noChangeArrowheads="1"/>
          </p:cNvSpPr>
          <p:nvPr/>
        </p:nvSpPr>
        <p:spPr bwMode="auto">
          <a:xfrm>
            <a:off x="1214438" y="5786438"/>
            <a:ext cx="66436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</a:rPr>
              <a:t>Hrad Devín -</a:t>
            </a:r>
          </a:p>
          <a:p>
            <a:pPr algn="ctr"/>
            <a:r>
              <a:rPr lang="sk-SK" sz="2800" b="1">
                <a:solidFill>
                  <a:schemeClr val="bg1"/>
                </a:solidFill>
              </a:rPr>
              <a:t>p</a:t>
            </a:r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ohľad z vnútorného nádvoria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146" name="Picture 2" descr="D:\Cyril a Metod\maj_stretnutie\prezentacia\Dubové - Devín\guzi___11devin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813" y="500042"/>
            <a:ext cx="7744277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1"/>
          <p:cNvSpPr txBox="1">
            <a:spLocks noChangeArrowheads="1"/>
          </p:cNvSpPr>
          <p:nvPr/>
        </p:nvSpPr>
        <p:spPr bwMode="auto">
          <a:xfrm>
            <a:off x="1143000" y="5786438"/>
            <a:ext cx="6643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Pravdepodobný vzhľad kostola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2290" name="Picture 2" descr="D:\Cyril a Metod\maj_stretnutie\prezentacia\Dubové - Devín\34_-24529_50.jpg"/>
          <p:cNvPicPr>
            <a:picLocks noChangeAspect="1" noChangeArrowheads="1"/>
          </p:cNvPicPr>
          <p:nvPr/>
        </p:nvPicPr>
        <p:blipFill>
          <a:blip r:embed="rId2" cstate="print"/>
          <a:srcRect b="40649"/>
          <a:stretch>
            <a:fillRect/>
          </a:stretch>
        </p:blipFill>
        <p:spPr bwMode="auto">
          <a:xfrm>
            <a:off x="1714480" y="384152"/>
            <a:ext cx="5429288" cy="5187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1143000" y="5834063"/>
            <a:ext cx="66436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 dirty="0">
                <a:solidFill>
                  <a:schemeClr val="bg1"/>
                </a:solidFill>
                <a:latin typeface="Calibri" pitchFamily="34" charset="0"/>
              </a:rPr>
              <a:t>Hrad </a:t>
            </a:r>
            <a:r>
              <a:rPr lang="sk-SK" sz="2800" b="1" dirty="0" smtClean="0">
                <a:solidFill>
                  <a:schemeClr val="bg1"/>
                </a:solidFill>
                <a:latin typeface="Calibri" pitchFamily="34" charset="0"/>
              </a:rPr>
              <a:t>Devín – </a:t>
            </a:r>
            <a:r>
              <a:rPr lang="sk-SK" sz="2800" b="1" dirty="0">
                <a:solidFill>
                  <a:schemeClr val="bg1"/>
                </a:solidFill>
                <a:latin typeface="Calibri" pitchFamily="34" charset="0"/>
              </a:rPr>
              <a:t>pôdorys kostola</a:t>
            </a:r>
            <a:r>
              <a:rPr lang="sk-SK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k-SK" sz="2800" b="1" dirty="0">
                <a:solidFill>
                  <a:schemeClr val="bg1"/>
                </a:solidFill>
              </a:rPr>
              <a:t>z 9. storočia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D:\Cyril a Metod\maj_stretnutie\prezentacia\Dubové - Devín\Sken devín.jpg"/>
          <p:cNvPicPr>
            <a:picLocks noChangeAspect="1" noChangeArrowheads="1"/>
          </p:cNvPicPr>
          <p:nvPr/>
        </p:nvPicPr>
        <p:blipFill>
          <a:blip r:embed="rId2" cstate="print"/>
          <a:srcRect l="7468" t="11819" r="29828" b="48225"/>
          <a:stretch>
            <a:fillRect/>
          </a:stretch>
        </p:blipFill>
        <p:spPr bwMode="auto">
          <a:xfrm>
            <a:off x="1643042" y="303587"/>
            <a:ext cx="5715040" cy="5339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1"/>
          <p:cNvSpPr txBox="1">
            <a:spLocks noChangeArrowheads="1"/>
          </p:cNvSpPr>
          <p:nvPr/>
        </p:nvSpPr>
        <p:spPr bwMode="auto">
          <a:xfrm>
            <a:off x="1214438" y="5500688"/>
            <a:ext cx="66436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Hrad Devín – základy kostola </a:t>
            </a:r>
            <a:endParaRPr lang="sk-SK" sz="2800" b="1">
              <a:solidFill>
                <a:schemeClr val="bg1"/>
              </a:solidFill>
            </a:endParaRPr>
          </a:p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z 9. storočia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194" name="Picture 2" descr="D:\Cyril a Metod\maj_stretnutie\prezentacia\Dubové - Devín\kostol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645797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1214438" y="5786438"/>
            <a:ext cx="6643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Maketa pravdepodobného vzhľadu kostola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170" name="Picture 2" descr="D:\Cyril a Metod\maj_stretnutie\prezentacia\Dubové - Devín\IMG_8157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7500990" cy="4997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/>
          <p:cNvSpPr txBox="1">
            <a:spLocks noChangeArrowheads="1"/>
          </p:cNvSpPr>
          <p:nvPr/>
        </p:nvSpPr>
        <p:spPr bwMode="auto">
          <a:xfrm>
            <a:off x="1143000" y="5715000"/>
            <a:ext cx="66436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Vzácny zlomok omietky </a:t>
            </a:r>
          </a:p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zobrazujúci časť tváre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338" name="Picture 2" descr="D:\Cyril a Metod\maj_stretnutie\prezentacia\Dubové - Devín\sken devín 3.jpg"/>
          <p:cNvPicPr>
            <a:picLocks noChangeAspect="1" noChangeArrowheads="1"/>
          </p:cNvPicPr>
          <p:nvPr/>
        </p:nvPicPr>
        <p:blipFill>
          <a:blip r:embed="rId2" cstate="print"/>
          <a:srcRect l="3810" t="48211" r="68757" b="37090"/>
          <a:stretch>
            <a:fillRect/>
          </a:stretch>
        </p:blipFill>
        <p:spPr bwMode="auto">
          <a:xfrm>
            <a:off x="1285852" y="285728"/>
            <a:ext cx="6611262" cy="519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yril a Metod\maj_stretnutie\prezentacia\Dubové - Devín\xwJ_12147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643866" cy="573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857250" y="5429250"/>
            <a:ext cx="75009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2800" b="1" dirty="0">
                <a:solidFill>
                  <a:schemeClr val="bg1"/>
                </a:solidFill>
                <a:latin typeface="+mj-lt"/>
              </a:rPr>
              <a:t>Kostol svätého Kríža a socha kniežaťa Rastislava</a:t>
            </a:r>
          </a:p>
          <a:p>
            <a:pPr algn="r">
              <a:defRPr/>
            </a:pPr>
            <a:r>
              <a:rPr lang="sk-SK" sz="2800" b="1" dirty="0">
                <a:solidFill>
                  <a:schemeClr val="bg1"/>
                </a:solidFill>
                <a:latin typeface="+mj-lt"/>
              </a:rPr>
              <a:t>Devín – mestská časť Bratislavy</a:t>
            </a:r>
            <a:endParaRPr lang="cs-CZ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266" name="Picture 2" descr="D:\Cyril a Metod\maj_stretnutie\prezentacia\Dubové - Devín\b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27428"/>
            <a:ext cx="3423105" cy="4930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:\Cyril a Metod\maj_stretnutie\prezentacia\Dubové - Devín\Lac_Devin_jpg.jpg"/>
          <p:cNvPicPr>
            <a:picLocks noChangeAspect="1" noChangeArrowheads="1"/>
          </p:cNvPicPr>
          <p:nvPr/>
        </p:nvPicPr>
        <p:blipFill>
          <a:blip r:embed="rId2" cstate="print"/>
          <a:srcRect l="2629" t="2637" r="1797" b="9328"/>
          <a:stretch>
            <a:fillRect/>
          </a:stretch>
        </p:blipFill>
        <p:spPr bwMode="auto">
          <a:xfrm>
            <a:off x="755650" y="981075"/>
            <a:ext cx="78486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76313"/>
            <a:ext cx="7993062" cy="486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021288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319319"/>
            <a:ext cx="7772400" cy="1829761"/>
          </a:xfrm>
        </p:spPr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je môj pastier</a:t>
            </a:r>
            <a:endParaRPr lang="sk-SK" sz="6000" dirty="0">
              <a:solidFill>
                <a:srgbClr val="D60093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4245520"/>
            <a:ext cx="7772400" cy="1199704"/>
          </a:xfrm>
        </p:spPr>
        <p:txBody>
          <a:bodyPr>
            <a:normAutofit/>
          </a:bodyPr>
          <a:lstStyle/>
          <a:p>
            <a:r>
              <a:rPr lang="sk-SK" sz="2800" b="1" dirty="0" smtClean="0"/>
              <a:t>Ž 23 </a:t>
            </a:r>
            <a:r>
              <a:rPr lang="sk-SK" sz="2800" dirty="0" smtClean="0"/>
              <a:t>– </a:t>
            </a:r>
            <a:r>
              <a:rPr lang="sk-SK" sz="2800" b="1" dirty="0" smtClean="0"/>
              <a:t>Starostlivý pastier </a:t>
            </a:r>
          </a:p>
          <a:p>
            <a:r>
              <a:rPr lang="sk-SK" sz="2800" dirty="0" smtClean="0"/>
              <a:t> </a:t>
            </a:r>
            <a:endParaRPr lang="sk-SK" sz="2800" dirty="0"/>
          </a:p>
        </p:txBody>
      </p:sp>
      <p:pic>
        <p:nvPicPr>
          <p:cNvPr id="6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:\My Documents\My Pictures\Biblicke\Texty Temy\Z 23 pastier 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1728192" cy="2730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869160"/>
            <a:ext cx="1674883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55984"/>
          </a:xfrm>
        </p:spPr>
        <p:txBody>
          <a:bodyPr>
            <a:normAutofit fontScale="850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sk-SK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Večerné chvály</a:t>
            </a:r>
          </a:p>
          <a:p>
            <a:pPr marL="624078" lvl="1" indent="-514350">
              <a:spcBef>
                <a:spcPts val="400"/>
              </a:spcBef>
              <a:buSzPct val="68000"/>
              <a:buNone/>
            </a:pPr>
            <a:r>
              <a:rPr lang="sk-SK" sz="1900" b="1" dirty="0" smtClean="0">
                <a:solidFill>
                  <a:srgbClr val="C00000"/>
                </a:solidFill>
              </a:rPr>
              <a:t>		</a:t>
            </a:r>
            <a:r>
              <a:rPr lang="sk-SK" sz="1900" dirty="0" smtClean="0"/>
              <a:t>Otec biskup Mons. R. Baláž</a:t>
            </a:r>
          </a:p>
          <a:p>
            <a:pPr marL="624078" indent="-514350">
              <a:buFont typeface="+mj-lt"/>
              <a:buAutoNum type="arabicPeriod"/>
            </a:pPr>
            <a:endParaRPr lang="sk-SK" sz="2800" b="1" dirty="0" smtClean="0">
              <a:solidFill>
                <a:srgbClr val="7030A0"/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sk-SK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Dubové a Devín</a:t>
            </a:r>
          </a:p>
          <a:p>
            <a:pPr lvl="1">
              <a:buNone/>
            </a:pPr>
            <a:r>
              <a:rPr lang="sk-SK" sz="1900" i="1" dirty="0" smtClean="0"/>
              <a:t>		Historický exkurz </a:t>
            </a:r>
            <a:r>
              <a:rPr lang="sk-SK" sz="1900" dirty="0" smtClean="0"/>
              <a:t>– P. Baláž</a:t>
            </a:r>
          </a:p>
          <a:p>
            <a:pPr lvl="1">
              <a:buNone/>
            </a:pPr>
            <a:endParaRPr lang="sk-SK" sz="3200" dirty="0" smtClean="0"/>
          </a:p>
          <a:p>
            <a:pPr marL="624078" indent="-514350">
              <a:buFont typeface="+mj-lt"/>
              <a:buAutoNum type="arabicPeriod"/>
            </a:pPr>
            <a:r>
              <a:rPr lang="sk-SK" sz="2800" b="1" dirty="0" smtClean="0">
                <a:solidFill>
                  <a:srgbClr val="EA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je môj pastier (Žalm 23)</a:t>
            </a:r>
            <a:endParaRPr lang="sk-SK" sz="2800" b="1" dirty="0" smtClean="0">
              <a:solidFill>
                <a:srgbClr val="EA8600"/>
              </a:solidFill>
            </a:endParaRPr>
          </a:p>
          <a:p>
            <a:pPr lvl="1">
              <a:buNone/>
            </a:pPr>
            <a:r>
              <a:rPr lang="sk-SK" sz="1900" i="1" dirty="0" smtClean="0"/>
              <a:t>		Čítanie a výklad žalmu </a:t>
            </a:r>
            <a:r>
              <a:rPr lang="sk-SK" sz="1900" dirty="0" smtClean="0"/>
              <a:t>- B. Štrba</a:t>
            </a:r>
          </a:p>
          <a:p>
            <a:pPr lvl="1">
              <a:buNone/>
            </a:pPr>
            <a:endParaRPr lang="sk-SK" sz="2000" dirty="0" smtClean="0"/>
          </a:p>
          <a:p>
            <a:pPr marL="624078" indent="-514350">
              <a:buFont typeface="+mj-lt"/>
              <a:buAutoNum type="arabicPeriod"/>
            </a:pPr>
            <a:r>
              <a:rPr lang="sk-SK" b="1" dirty="0" smtClean="0">
                <a:solidFill>
                  <a:srgbClr val="FF9900"/>
                </a:solidFill>
              </a:rPr>
              <a:t>Diskusia </a:t>
            </a:r>
          </a:p>
          <a:p>
            <a:pPr marL="624078" indent="-514350">
              <a:buFont typeface="+mj-lt"/>
              <a:buAutoNum type="arabicPeriod"/>
            </a:pPr>
            <a:endParaRPr lang="sk-SK" b="1" dirty="0" smtClean="0">
              <a:solidFill>
                <a:srgbClr val="C00000"/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sk-SK" b="1" dirty="0" smtClean="0">
                <a:solidFill>
                  <a:srgbClr val="FF9900"/>
                </a:solidFill>
              </a:rPr>
              <a:t>Modlitba</a:t>
            </a:r>
          </a:p>
          <a:p>
            <a:pPr marL="624078" indent="-514350">
              <a:buFont typeface="+mj-lt"/>
              <a:buAutoNum type="arabicPeriod"/>
            </a:pPr>
            <a:endParaRPr lang="sk-SK" b="1" dirty="0" smtClean="0">
              <a:solidFill>
                <a:srgbClr val="C00000"/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sk-SK" b="1" dirty="0" smtClean="0">
                <a:solidFill>
                  <a:srgbClr val="FF9900"/>
                </a:solidFill>
              </a:rPr>
              <a:t>Občerstvenie</a:t>
            </a:r>
            <a:r>
              <a:rPr lang="sk-SK" b="1" dirty="0" smtClean="0">
                <a:solidFill>
                  <a:srgbClr val="C00000"/>
                </a:solidFill>
              </a:rPr>
              <a:t> </a:t>
            </a:r>
          </a:p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SŽkJ 4 - Starostlivý pastier (Ž 23)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2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Priebeh stretnutia  </a:t>
            </a:r>
            <a:endParaRPr lang="sk-SK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D:\My Documents\My Pictures\Biblicke\Texty Temy\Z 23 pastier 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137232"/>
            <a:ext cx="2160240" cy="341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1. Usadenie žalmu v kontexte Žaltára</a:t>
            </a:r>
          </a:p>
          <a:p>
            <a:endParaRPr lang="sk-SK" dirty="0" smtClean="0"/>
          </a:p>
          <a:p>
            <a:r>
              <a:rPr lang="sk-SK" dirty="0" smtClean="0"/>
              <a:t>2. Skladba Žalmu 23</a:t>
            </a:r>
          </a:p>
          <a:p>
            <a:endParaRPr lang="sk-SK" dirty="0" smtClean="0"/>
          </a:p>
          <a:p>
            <a:r>
              <a:rPr lang="sk-SK" dirty="0" smtClean="0"/>
              <a:t>3. Témy žalmu</a:t>
            </a:r>
          </a:p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20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Postup pri </a:t>
            </a:r>
            <a:r>
              <a:rPr lang="sk-SK" dirty="0" smtClean="0"/>
              <a:t>výklade</a:t>
            </a:r>
            <a:endParaRPr lang="sk-SK" dirty="0"/>
          </a:p>
        </p:txBody>
      </p:sp>
      <p:pic>
        <p:nvPicPr>
          <p:cNvPr id="7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  <p:pic>
        <p:nvPicPr>
          <p:cNvPr id="8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1. Usadenie </a:t>
            </a:r>
            <a:r>
              <a:rPr lang="sk-SK" dirty="0" smtClean="0"/>
              <a:t>Žalmu </a:t>
            </a:r>
            <a:r>
              <a:rPr lang="sk-SK" dirty="0" smtClean="0"/>
              <a:t>23 v kontexte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Prvá kniha Žaltára  - Ž 3–41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21</a:t>
            </a:fld>
            <a:endParaRPr lang="sk-SK"/>
          </a:p>
        </p:txBody>
      </p:sp>
      <p:pic>
        <p:nvPicPr>
          <p:cNvPr id="8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  <p:pic>
        <p:nvPicPr>
          <p:cNvPr id="9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hnutá šípka dolu 7"/>
          <p:cNvSpPr/>
          <p:nvPr/>
        </p:nvSpPr>
        <p:spPr>
          <a:xfrm>
            <a:off x="251520" y="4005064"/>
            <a:ext cx="8892480" cy="1872208"/>
          </a:xfrm>
          <a:prstGeom prst="curvedDownArrow">
            <a:avLst>
              <a:gd name="adj1" fmla="val 23927"/>
              <a:gd name="adj2" fmla="val 50000"/>
              <a:gd name="adj3" fmla="val 28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Žalmy v 1. knihe :</a:t>
            </a:r>
            <a:r>
              <a:rPr lang="sk-SK" dirty="0" smtClean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sk-SK" dirty="0" smtClean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sk-SK" b="1" dirty="0" smtClean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blok</a:t>
            </a:r>
            <a:endParaRPr lang="sk-SK" b="1" dirty="0">
              <a:solidFill>
                <a:schemeClr val="accent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27584" y="5373216"/>
            <a:ext cx="4176464" cy="504056"/>
          </a:xfrm>
        </p:spPr>
        <p:txBody>
          <a:bodyPr>
            <a:normAutofit/>
          </a:bodyPr>
          <a:lstStyle/>
          <a:p>
            <a:pPr algn="ctr"/>
            <a:r>
              <a:rPr lang="sk-SK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Mesiášsky žaltár 1–89 </a:t>
            </a:r>
            <a:endParaRPr lang="sk-SK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5102225" y="5373216"/>
            <a:ext cx="3718247" cy="504056"/>
          </a:xfrm>
        </p:spPr>
        <p:txBody>
          <a:bodyPr>
            <a:normAutofit/>
          </a:bodyPr>
          <a:lstStyle/>
          <a:p>
            <a:r>
              <a:rPr lang="sk-SK" sz="2000" dirty="0" smtClean="0">
                <a:solidFill>
                  <a:schemeClr val="accent2">
                    <a:lumMod val="50000"/>
                  </a:schemeClr>
                </a:solidFill>
              </a:rPr>
              <a:t>Teokratický žaltár 90 – 150 </a:t>
            </a:r>
            <a:endParaRPr lang="sk-SK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73025" y="1340768"/>
            <a:ext cx="4354959" cy="1512168"/>
          </a:xfr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493776" indent="-457200">
              <a:buFont typeface="+mj-lt"/>
              <a:buAutoNum type="arabicPeriod"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Ž 3 – 14 – prosebné </a:t>
            </a:r>
          </a:p>
          <a:p>
            <a:pPr marL="493776" indent="-457200">
              <a:buFont typeface="+mj-lt"/>
              <a:buAutoNum type="arabicPeriod"/>
            </a:pPr>
            <a:r>
              <a:rPr lang="sk-SK" b="1" u="sng" dirty="0" smtClean="0">
                <a:solidFill>
                  <a:schemeClr val="accent2">
                    <a:lumMod val="10000"/>
                  </a:schemeClr>
                </a:solidFill>
              </a:rPr>
              <a:t>Ž 15 – 24 – chválospevy</a:t>
            </a:r>
          </a:p>
          <a:p>
            <a:pPr marL="493776" indent="-457200">
              <a:buFont typeface="+mj-lt"/>
              <a:buAutoNum type="arabicPeriod"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Ž 25 – 34 – vďakyvzdania</a:t>
            </a:r>
          </a:p>
          <a:p>
            <a:pPr marL="493776" indent="-457200">
              <a:buFont typeface="+mj-lt"/>
              <a:buAutoNum type="arabicPeriod"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Ž 35 – 41 – prosebné </a:t>
            </a:r>
            <a:endParaRPr lang="sk-SK" b="1" dirty="0">
              <a:solidFill>
                <a:schemeClr val="accent1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graphicFrame>
        <p:nvGraphicFramePr>
          <p:cNvPr id="7" name="Tabuľka 6"/>
          <p:cNvGraphicFramePr>
            <a:graphicFrameLocks noGrp="1"/>
          </p:cNvGraphicFramePr>
          <p:nvPr/>
        </p:nvGraphicFramePr>
        <p:xfrm>
          <a:off x="179513" y="5949280"/>
          <a:ext cx="8784975" cy="514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491"/>
                <a:gridCol w="1387101"/>
                <a:gridCol w="1618285"/>
                <a:gridCol w="1232979"/>
                <a:gridCol w="1387101"/>
                <a:gridCol w="2543018"/>
              </a:tblGrid>
              <a:tr h="514856">
                <a:tc>
                  <a:txBody>
                    <a:bodyPr/>
                    <a:lstStyle/>
                    <a:p>
                      <a:r>
                        <a:rPr lang="sk-SK" dirty="0" smtClean="0">
                          <a:ln>
                            <a:solidFill>
                              <a:srgbClr val="173925"/>
                            </a:solidFill>
                          </a:ln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</a:t>
                      </a:r>
                      <a:r>
                        <a:rPr kumimoji="0" lang="sk-SK" sz="1800" b="1" kern="1200" dirty="0" smtClean="0">
                          <a:ln>
                            <a:solidFill>
                              <a:srgbClr val="173925"/>
                            </a:solidFill>
                          </a:ln>
                          <a:solidFill>
                            <a:schemeClr val="lt1"/>
                          </a:solidFill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sk-SK" dirty="0" smtClean="0">
                          <a:ln>
                            <a:solidFill>
                              <a:srgbClr val="173925"/>
                            </a:solidFill>
                          </a:ln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</a:t>
                      </a:r>
                      <a:endParaRPr lang="sk-SK" dirty="0">
                        <a:ln>
                          <a:solidFill>
                            <a:srgbClr val="173925"/>
                          </a:solidFill>
                        </a:ln>
                        <a:effectLst>
                          <a:glow rad="101600">
                            <a:schemeClr val="accent1">
                              <a:lumMod val="50000"/>
                              <a:alpha val="60000"/>
                            </a:schemeClr>
                          </a:glow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800" b="1" kern="1200" dirty="0" smtClean="0">
                          <a:solidFill>
                            <a:schemeClr val="lt1"/>
                          </a:solidFill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3–</a:t>
                      </a:r>
                      <a:r>
                        <a:rPr lang="sk-SK" dirty="0" smtClean="0"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</a:rPr>
                        <a:t>41 </a:t>
                      </a:r>
                      <a:endParaRPr lang="sk-SK" dirty="0">
                        <a:effectLst>
                          <a:glow rad="101600">
                            <a:schemeClr val="accent1">
                              <a:lumMod val="50000"/>
                              <a:alpha val="6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</a:rPr>
                        <a:t>42</a:t>
                      </a:r>
                      <a:r>
                        <a:rPr kumimoji="0" lang="sk-SK" sz="1800" b="1" kern="1200" dirty="0" smtClean="0">
                          <a:solidFill>
                            <a:schemeClr val="lt1"/>
                          </a:solidFill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sk-SK" baseline="0" dirty="0" smtClean="0"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</a:rPr>
                        <a:t>72</a:t>
                      </a:r>
                      <a:endParaRPr lang="sk-SK" dirty="0">
                        <a:effectLst>
                          <a:glow rad="101600">
                            <a:schemeClr val="accent1">
                              <a:lumMod val="50000"/>
                              <a:alpha val="6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800" b="1" kern="1200" dirty="0" smtClean="0">
                          <a:solidFill>
                            <a:schemeClr val="lt1"/>
                          </a:solidFill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73–89</a:t>
                      </a:r>
                      <a:endParaRPr lang="sk-SK" dirty="0">
                        <a:effectLst>
                          <a:glow rad="101600">
                            <a:schemeClr val="accent1">
                              <a:lumMod val="50000"/>
                              <a:alpha val="6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800" b="1" kern="1200" dirty="0" smtClean="0">
                          <a:solidFill>
                            <a:schemeClr val="lt1"/>
                          </a:solidFill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90–106</a:t>
                      </a:r>
                      <a:endParaRPr lang="sk-SK" dirty="0">
                        <a:effectLst>
                          <a:glow rad="101600">
                            <a:schemeClr val="accent1">
                              <a:lumMod val="50000"/>
                              <a:alpha val="6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k-SK" sz="1800" b="1" kern="1200" dirty="0" smtClean="0">
                          <a:solidFill>
                            <a:schemeClr val="lt1"/>
                          </a:solidFill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107–145</a:t>
                      </a:r>
                      <a:r>
                        <a:rPr kumimoji="0" lang="sk-SK" sz="1800" b="1" kern="1200" baseline="0" dirty="0" smtClean="0">
                          <a:solidFill>
                            <a:schemeClr val="lt1"/>
                          </a:solidFill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 - </a:t>
                      </a:r>
                      <a:r>
                        <a:rPr kumimoji="0" lang="sk-SK" sz="1800" b="1" kern="1200" baseline="0" dirty="0" smtClean="0">
                          <a:ln>
                            <a:solidFill>
                              <a:srgbClr val="124620"/>
                            </a:solidFill>
                          </a:ln>
                          <a:solidFill>
                            <a:schemeClr val="lt1"/>
                          </a:solidFill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146–150</a:t>
                      </a:r>
                      <a:r>
                        <a:rPr kumimoji="0" lang="sk-SK" sz="1800" b="1" kern="1200" baseline="0" dirty="0" smtClean="0">
                          <a:solidFill>
                            <a:schemeClr val="lt1"/>
                          </a:solidFill>
                          <a:effectLst>
                            <a:glow rad="101600">
                              <a:schemeClr val="accent1">
                                <a:lumMod val="50000"/>
                                <a:alpha val="6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sk-SK" dirty="0">
                        <a:effectLst>
                          <a:glow rad="101600">
                            <a:schemeClr val="accent1">
                              <a:lumMod val="50000"/>
                              <a:alpha val="60000"/>
                            </a:schemeClr>
                          </a:glow>
                        </a:effectLst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70EFE-A878-4E91-8084-F27EBA1B3AE1}" type="slidenum">
              <a:rPr lang="sk-SK" smtClean="0"/>
              <a:pPr/>
              <a:t>22</a:t>
            </a:fld>
            <a:endParaRPr lang="sk-SK"/>
          </a:p>
        </p:txBody>
      </p:sp>
      <p:sp>
        <p:nvSpPr>
          <p:cNvPr id="13" name="Zástupný symbol päty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16" name="Zástupný symbol obsahu 4"/>
          <p:cNvSpPr>
            <a:spLocks noGrp="1"/>
          </p:cNvSpPr>
          <p:nvPr>
            <p:ph sz="quarter" idx="2"/>
          </p:nvPr>
        </p:nvSpPr>
        <p:spPr>
          <a:xfrm>
            <a:off x="4644008" y="1340768"/>
            <a:ext cx="4392488" cy="2880319"/>
          </a:xfrm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  <a:spcBef>
                <a:spcPts val="1200"/>
              </a:spcBef>
              <a:buNone/>
            </a:pP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A 15 Liturgia vstupu do Chrámu</a:t>
            </a:r>
          </a:p>
          <a:p>
            <a:pPr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sk-SK" b="1" dirty="0" smtClean="0">
                <a:solidFill>
                  <a:schemeClr val="accent2">
                    <a:lumMod val="25000"/>
                  </a:schemeClr>
                </a:solidFill>
              </a:rPr>
              <a:t>B 16 – </a:t>
            </a:r>
            <a:r>
              <a:rPr lang="sk-SK" sz="3100" b="1" dirty="0" smtClean="0">
                <a:solidFill>
                  <a:schemeClr val="accent2">
                    <a:lumMod val="25000"/>
                  </a:schemeClr>
                </a:solidFill>
              </a:rPr>
              <a:t>Dôvera</a:t>
            </a:r>
            <a:endParaRPr lang="sk-SK" b="1" dirty="0" smtClean="0">
              <a:solidFill>
                <a:schemeClr val="accent2">
                  <a:lumMod val="25000"/>
                </a:schemeClr>
              </a:solidFill>
            </a:endParaRPr>
          </a:p>
          <a:p>
            <a:pPr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sk-SK" b="1" dirty="0" smtClean="0">
                <a:solidFill>
                  <a:schemeClr val="accent2">
                    <a:lumMod val="25000"/>
                  </a:schemeClr>
                </a:solidFill>
              </a:rPr>
              <a:t>C 17 – Prosba</a:t>
            </a:r>
          </a:p>
          <a:p>
            <a:pPr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       D 18 – Kráľovské  slová </a:t>
            </a:r>
          </a:p>
          <a:p>
            <a:pPr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	      E 19 – Hymnus </a:t>
            </a:r>
          </a:p>
          <a:p>
            <a:pPr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       D´ 20-21 – Kráľovské slová </a:t>
            </a:r>
          </a:p>
          <a:p>
            <a:pPr>
              <a:buNone/>
            </a:pPr>
            <a:r>
              <a:rPr lang="sk-SK" b="1" dirty="0" smtClean="0">
                <a:solidFill>
                  <a:schemeClr val="accent2">
                    <a:lumMod val="25000"/>
                  </a:schemeClr>
                </a:solidFill>
              </a:rPr>
              <a:t>    </a:t>
            </a:r>
            <a:r>
              <a:rPr lang="sk-SK" b="1" dirty="0" smtClean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C´ 22 – Prosba </a:t>
            </a:r>
          </a:p>
          <a:p>
            <a:pPr>
              <a:buNone/>
            </a:pPr>
            <a:r>
              <a:rPr lang="sk-SK" b="1" dirty="0" smtClean="0">
                <a:solidFill>
                  <a:srgbClr val="00B050"/>
                </a:solidFill>
              </a:rPr>
              <a:t>   </a:t>
            </a:r>
            <a:r>
              <a:rPr lang="sk-SK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B´ 23 – </a:t>
            </a:r>
            <a:r>
              <a:rPr lang="sk-SK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Dôvera</a:t>
            </a:r>
            <a:endParaRPr lang="sk-SK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A´ 24 Liturgia vstupu do Chrámu</a:t>
            </a:r>
            <a:endParaRPr lang="sk-SK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 descr="D:\My Documents\My Pictures\Biblicke\Texty Temy\Zalm 22,2b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007" y="2059394"/>
            <a:ext cx="4355977" cy="3068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build="p"/>
      <p:bldP spid="4" grpId="0" build="p"/>
      <p:bldP spid="6" grpId="0" uiExpand="1" build="p" animBg="1"/>
      <p:bldP spid="16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332656"/>
            <a:ext cx="7772400" cy="1217160"/>
          </a:xfrm>
        </p:spPr>
        <p:txBody>
          <a:bodyPr/>
          <a:lstStyle/>
          <a:p>
            <a:r>
              <a:rPr lang="sk-SK" dirty="0" smtClean="0"/>
              <a:t>2. Skladba Žalmu 23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392488" y="1772816"/>
            <a:ext cx="4067944" cy="3312368"/>
          </a:xfrm>
        </p:spPr>
        <p:txBody>
          <a:bodyPr/>
          <a:lstStyle/>
          <a:p>
            <a:pPr algn="r"/>
            <a:r>
              <a:rPr lang="sk-SK" dirty="0" smtClean="0"/>
              <a:t>Hlavné časti žalmu</a:t>
            </a:r>
          </a:p>
          <a:p>
            <a:pPr algn="r"/>
            <a:endParaRPr lang="sk-SK" dirty="0" smtClean="0"/>
          </a:p>
          <a:p>
            <a:pPr algn="r"/>
            <a:endParaRPr lang="sk-SK" dirty="0" smtClean="0"/>
          </a:p>
          <a:p>
            <a:pPr algn="r"/>
            <a:endParaRPr lang="sk-SK" dirty="0" smtClean="0"/>
          </a:p>
          <a:p>
            <a:pPr algn="r"/>
            <a:endParaRPr lang="sk-SK" dirty="0" smtClean="0"/>
          </a:p>
          <a:p>
            <a:pPr algn="r"/>
            <a:endParaRPr lang="sk-SK" dirty="0" smtClean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23</a:t>
            </a:fld>
            <a:endParaRPr lang="sk-SK"/>
          </a:p>
        </p:txBody>
      </p:sp>
      <p:pic>
        <p:nvPicPr>
          <p:cNvPr id="7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  <p:pic>
        <p:nvPicPr>
          <p:cNvPr id="10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D:\My Documents\My Pictures\Biblicke\OSOBY\Jezis\Dobry Pastier a Rageed -PIC,2010 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556792"/>
            <a:ext cx="7916898" cy="4473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950912" y="1988840"/>
            <a:ext cx="8229600" cy="48105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i="1" dirty="0" smtClean="0">
                <a:solidFill>
                  <a:srgbClr val="002060"/>
                </a:solidFill>
              </a:rPr>
              <a:t>Žalm dôvery</a:t>
            </a:r>
            <a:r>
              <a:rPr lang="sk-SK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endParaRPr lang="sk-SK" sz="105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Metafora (</a:t>
            </a:r>
            <a:r>
              <a:rPr lang="sk-SK" b="1" dirty="0" err="1" smtClean="0">
                <a:solidFill>
                  <a:schemeClr val="accent1">
                    <a:lumMod val="75000"/>
                  </a:schemeClr>
                </a:solidFill>
              </a:rPr>
              <a:t>vv</a:t>
            </a: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. 1b-4)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  <a:p>
            <a:pPr algn="ctr">
              <a:buNone/>
            </a:pPr>
            <a:endParaRPr lang="sk-SK" sz="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sk-SK" sz="2400" i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Situácia žalmistu</a:t>
            </a:r>
            <a:r>
              <a:rPr lang="sk-SK" sz="2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k-SK" sz="2400" dirty="0" smtClean="0"/>
              <a:t>		</a:t>
            </a:r>
            <a:r>
              <a:rPr lang="sk-SK" sz="2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Personálny zorný uhol</a:t>
            </a:r>
            <a:endParaRPr lang="sk-SK" sz="2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sz="2200" b="1" dirty="0" smtClean="0"/>
              <a:t>.</a:t>
            </a:r>
            <a:r>
              <a:rPr lang="sk-SK" sz="2200" b="1" dirty="0" smtClean="0">
                <a:solidFill>
                  <a:srgbClr val="996633"/>
                </a:solidFill>
              </a:rPr>
              <a:t>A. Oddych 		   </a:t>
            </a:r>
            <a:r>
              <a:rPr lang="sk-SK" sz="2200" b="1" dirty="0" smtClean="0">
                <a:solidFill>
                  <a:schemeClr val="accent6">
                    <a:lumMod val="25000"/>
                  </a:schemeClr>
                </a:solidFill>
              </a:rPr>
              <a:t>(</a:t>
            </a:r>
            <a:r>
              <a:rPr lang="sk-SK" sz="2200" b="1" dirty="0" err="1" smtClean="0">
                <a:solidFill>
                  <a:schemeClr val="accent6">
                    <a:lumMod val="25000"/>
                  </a:schemeClr>
                </a:solidFill>
              </a:rPr>
              <a:t>vv</a:t>
            </a:r>
            <a:r>
              <a:rPr lang="sk-SK" sz="2200" b="1" dirty="0" smtClean="0">
                <a:solidFill>
                  <a:schemeClr val="accent6">
                    <a:lumMod val="25000"/>
                  </a:schemeClr>
                </a:solidFill>
              </a:rPr>
              <a:t>. 1b-3)</a:t>
            </a:r>
            <a:r>
              <a:rPr lang="sk-SK" sz="2200" b="1" dirty="0" smtClean="0"/>
              <a:t>	</a:t>
            </a:r>
            <a:r>
              <a:rPr lang="sk-SK" sz="2200" b="1" dirty="0" smtClean="0">
                <a:solidFill>
                  <a:schemeClr val="accent1">
                    <a:lumMod val="50000"/>
                  </a:schemeClr>
                </a:solidFill>
              </a:rPr>
              <a:t>A. On – pokoj</a:t>
            </a:r>
          </a:p>
          <a:p>
            <a:pPr>
              <a:buNone/>
            </a:pPr>
            <a:r>
              <a:rPr lang="sk-SK" sz="2200" b="1" dirty="0" smtClean="0">
                <a:solidFill>
                  <a:srgbClr val="996633"/>
                </a:solidFill>
              </a:rPr>
              <a:t>.B. Putovanie  priestorom </a:t>
            </a:r>
            <a:r>
              <a:rPr lang="sk-SK" sz="2200" b="1" dirty="0" smtClean="0">
                <a:solidFill>
                  <a:schemeClr val="accent6">
                    <a:lumMod val="25000"/>
                  </a:schemeClr>
                </a:solidFill>
              </a:rPr>
              <a:t>	(v. 4)</a:t>
            </a:r>
            <a:r>
              <a:rPr lang="sk-SK" sz="2200" b="1" dirty="0" smtClean="0"/>
              <a:t>	</a:t>
            </a:r>
            <a:r>
              <a:rPr lang="sk-SK" sz="2200" b="1" dirty="0" smtClean="0">
                <a:solidFill>
                  <a:schemeClr val="accent1">
                    <a:lumMod val="50000"/>
                  </a:schemeClr>
                </a:solidFill>
              </a:rPr>
              <a:t>B. Ty – nebezpečenstvá</a:t>
            </a:r>
            <a:endParaRPr lang="sk-SK" sz="19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sk-SK" sz="1800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</a:rPr>
              <a:t>Skutočnosť   (v. 5-6)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>
              <a:buNone/>
            </a:pPr>
            <a:endParaRPr lang="sk-SK" sz="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sk-SK" sz="2200" b="1" dirty="0" smtClean="0">
                <a:solidFill>
                  <a:srgbClr val="996633"/>
                </a:solidFill>
              </a:rPr>
              <a:t>.A´. Oddych			</a:t>
            </a:r>
            <a:r>
              <a:rPr lang="sk-SK" sz="2200" b="1" dirty="0" smtClean="0">
                <a:solidFill>
                  <a:schemeClr val="accent6">
                    <a:lumMod val="25000"/>
                  </a:schemeClr>
                </a:solidFill>
              </a:rPr>
              <a:t>(v. 5)</a:t>
            </a:r>
            <a:r>
              <a:rPr lang="sk-SK" sz="2200" b="1" dirty="0" smtClean="0"/>
              <a:t>	</a:t>
            </a:r>
            <a:r>
              <a:rPr lang="sk-SK" sz="2200" b="1" dirty="0" smtClean="0">
                <a:solidFill>
                  <a:schemeClr val="accent1">
                    <a:lumMod val="50000"/>
                  </a:schemeClr>
                </a:solidFill>
              </a:rPr>
              <a:t>B´. Ty – nepriatelia</a:t>
            </a:r>
            <a:endParaRPr lang="sk-SK" sz="19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sk-SK" sz="2200" b="1" dirty="0" smtClean="0">
                <a:solidFill>
                  <a:srgbClr val="996633"/>
                </a:solidFill>
              </a:rPr>
              <a:t>.B´. Putovanie životom	</a:t>
            </a:r>
            <a:r>
              <a:rPr lang="sk-SK" sz="2200" b="1" dirty="0" smtClean="0">
                <a:solidFill>
                  <a:schemeClr val="accent6">
                    <a:lumMod val="25000"/>
                  </a:schemeClr>
                </a:solidFill>
              </a:rPr>
              <a:t>(v. 6)</a:t>
            </a:r>
            <a:r>
              <a:rPr lang="sk-SK" sz="2200" b="1" dirty="0" smtClean="0"/>
              <a:t>	</a:t>
            </a:r>
            <a:r>
              <a:rPr lang="sk-SK" sz="2200" b="1" dirty="0" smtClean="0">
                <a:solidFill>
                  <a:schemeClr val="accent1">
                    <a:lumMod val="50000"/>
                  </a:schemeClr>
                </a:solidFill>
              </a:rPr>
              <a:t>A´. On – pokoj</a:t>
            </a:r>
            <a:endParaRPr lang="sk-SK" sz="1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24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1143000"/>
          </a:xfrm>
        </p:spPr>
        <p:txBody>
          <a:bodyPr>
            <a:normAutofit/>
          </a:bodyPr>
          <a:lstStyle/>
          <a:p>
            <a:r>
              <a:rPr lang="sk-SK" dirty="0" smtClean="0"/>
              <a:t>Rytmus Žalmu 23</a:t>
            </a:r>
            <a:endParaRPr lang="sk-SK" dirty="0"/>
          </a:p>
        </p:txBody>
      </p:sp>
      <p:pic>
        <p:nvPicPr>
          <p:cNvPr id="7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  <p:pic>
        <p:nvPicPr>
          <p:cNvPr id="8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:\My Documents\My Pictures\Biblicke\OSOBY\Jezis\Dobry Pastier a Rageed -PIC,2010 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4624"/>
            <a:ext cx="4086666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060432" cy="1828800"/>
          </a:xfrm>
        </p:spPr>
        <p:txBody>
          <a:bodyPr/>
          <a:lstStyle/>
          <a:p>
            <a:pPr algn="l"/>
            <a:r>
              <a:rPr lang="sk-SK" dirty="0" smtClean="0"/>
              <a:t>Niektoré</a:t>
            </a:r>
            <a:br>
              <a:rPr lang="sk-SK" dirty="0" smtClean="0"/>
            </a:br>
            <a:r>
              <a:rPr lang="sk-SK" dirty="0" smtClean="0"/>
              <a:t>témy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23528" y="5085184"/>
            <a:ext cx="4392488" cy="1598904"/>
          </a:xfrm>
        </p:spPr>
        <p:txBody>
          <a:bodyPr/>
          <a:lstStyle/>
          <a:p>
            <a:r>
              <a:rPr lang="sk-SK" dirty="0" err="1" smtClean="0"/>
              <a:t>Elisabeth</a:t>
            </a:r>
            <a:r>
              <a:rPr lang="sk-SK" dirty="0" smtClean="0"/>
              <a:t> </a:t>
            </a:r>
            <a:r>
              <a:rPr lang="sk-SK" dirty="0" err="1" smtClean="0"/>
              <a:t>Muller</a:t>
            </a:r>
            <a:r>
              <a:rPr lang="sk-SK" dirty="0" smtClean="0"/>
              <a:t> </a:t>
            </a:r>
          </a:p>
          <a:p>
            <a:endParaRPr lang="sk-SK" dirty="0" smtClean="0"/>
          </a:p>
          <a:p>
            <a:pPr algn="r"/>
            <a:r>
              <a:rPr lang="sk-SK" dirty="0" smtClean="0"/>
              <a:t>Marko </a:t>
            </a:r>
            <a:r>
              <a:rPr lang="sk-SK" dirty="0" err="1" smtClean="0"/>
              <a:t>Rupnik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25</a:t>
            </a:fld>
            <a:endParaRPr lang="sk-SK"/>
          </a:p>
        </p:txBody>
      </p:sp>
      <p:pic>
        <p:nvPicPr>
          <p:cNvPr id="7" name="Zástupný symbol obsahu 9" descr="Dobry pastier - PIC,2010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60648"/>
            <a:ext cx="4058131" cy="612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:\My Documents\My Pictures\Biblicke\Texty Temy\psalm-23-elizabeth-mil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916832"/>
            <a:ext cx="2324110" cy="3063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sz="half" idx="1"/>
          </p:nvPr>
        </p:nvSpPr>
        <p:spPr>
          <a:xfrm>
            <a:off x="251520" y="1481328"/>
            <a:ext cx="4244280" cy="4755984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sk-SK" dirty="0" smtClean="0"/>
              <a:t>V. 1-2: </a:t>
            </a:r>
            <a:r>
              <a:rPr lang="sk-SK" b="1" dirty="0" smtClean="0">
                <a:solidFill>
                  <a:srgbClr val="FFC000"/>
                </a:solidFill>
              </a:rPr>
              <a:t>Pastier</a:t>
            </a:r>
            <a:r>
              <a:rPr lang="sk-SK" dirty="0" smtClean="0"/>
              <a:t> </a:t>
            </a:r>
            <a:r>
              <a:rPr lang="sk-SK" dirty="0" smtClean="0"/>
              <a:t>svojho </a:t>
            </a:r>
            <a:r>
              <a:rPr lang="sk-SK" dirty="0" smtClean="0"/>
              <a:t>ľudu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sk-SK" dirty="0" smtClean="0"/>
              <a:t>- </a:t>
            </a:r>
            <a:r>
              <a:rPr lang="sk-SK" b="1" dirty="0" smtClean="0">
                <a:solidFill>
                  <a:srgbClr val="FFC000"/>
                </a:solidFill>
              </a:rPr>
              <a:t>Starostlivosť</a:t>
            </a:r>
            <a:r>
              <a:rPr lang="sk-SK" dirty="0" smtClean="0"/>
              <a:t> na púšti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sk-SK" dirty="0" smtClean="0"/>
              <a:t>- </a:t>
            </a:r>
            <a:r>
              <a:rPr lang="sk-SK" b="1" dirty="0" smtClean="0"/>
              <a:t>Oddych</a:t>
            </a:r>
            <a:r>
              <a:rPr lang="sk-SK" dirty="0" smtClean="0"/>
              <a:t> = Zasľúbená zem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sk-SK" dirty="0" smtClean="0"/>
              <a:t>V. 3: </a:t>
            </a:r>
            <a:r>
              <a:rPr lang="sk-SK" b="1" dirty="0" smtClean="0">
                <a:solidFill>
                  <a:srgbClr val="FFC000"/>
                </a:solidFill>
              </a:rPr>
              <a:t>Oživenie</a:t>
            </a:r>
            <a:r>
              <a:rPr lang="sk-SK" b="1" dirty="0" smtClean="0"/>
              <a:t> </a:t>
            </a:r>
            <a:r>
              <a:rPr lang="sk-SK" dirty="0" smtClean="0"/>
              <a:t>človeka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sk-SK" dirty="0" smtClean="0"/>
              <a:t>- </a:t>
            </a:r>
            <a:r>
              <a:rPr lang="sk-SK" b="1" dirty="0" smtClean="0">
                <a:solidFill>
                  <a:srgbClr val="FFC000"/>
                </a:solidFill>
              </a:rPr>
              <a:t>Chodníky</a:t>
            </a:r>
            <a:r>
              <a:rPr lang="sk-SK" dirty="0" smtClean="0"/>
              <a:t> života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sk-SK" dirty="0" smtClean="0"/>
              <a:t>V. 4: </a:t>
            </a:r>
            <a:r>
              <a:rPr lang="sk-SK" b="1" dirty="0" smtClean="0">
                <a:solidFill>
                  <a:srgbClr val="FF7575"/>
                </a:solidFill>
              </a:rPr>
              <a:t>Temnota</a:t>
            </a:r>
            <a:r>
              <a:rPr lang="sk-SK" dirty="0" smtClean="0"/>
              <a:t> v živote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Tx/>
              <a:buChar char="-"/>
            </a:pPr>
            <a:r>
              <a:rPr lang="sk-SK" dirty="0" smtClean="0">
                <a:solidFill>
                  <a:srgbClr val="FF7575"/>
                </a:solidFill>
              </a:rPr>
              <a:t>Odvaha</a:t>
            </a:r>
            <a:r>
              <a:rPr lang="sk-SK" dirty="0" smtClean="0"/>
              <a:t> a nebojácnosť 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Tx/>
              <a:buChar char="-"/>
            </a:pPr>
            <a:r>
              <a:rPr lang="sk-SK" b="1" dirty="0" smtClean="0">
                <a:solidFill>
                  <a:srgbClr val="FF7575"/>
                </a:solidFill>
              </a:rPr>
              <a:t>Dôvera</a:t>
            </a:r>
            <a:r>
              <a:rPr lang="sk-SK" dirty="0" smtClean="0"/>
              <a:t> v Božiu pomoc 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Tx/>
              <a:buChar char="-"/>
            </a:pPr>
            <a:r>
              <a:rPr lang="sk-SK" b="1" dirty="0" smtClean="0">
                <a:solidFill>
                  <a:srgbClr val="FF7575"/>
                </a:solidFill>
              </a:rPr>
              <a:t>Potecha</a:t>
            </a:r>
            <a:r>
              <a:rPr lang="sk-SK" dirty="0" smtClean="0"/>
              <a:t> od Pána (prút a palica)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sk-SK" dirty="0" smtClean="0"/>
          </a:p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316288" cy="4900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dirty="0" smtClean="0"/>
              <a:t>V. 5-6: Boh a žalmista</a:t>
            </a:r>
          </a:p>
          <a:p>
            <a:pPr>
              <a:buNone/>
            </a:pPr>
            <a:r>
              <a:rPr lang="sk-SK" dirty="0" smtClean="0"/>
              <a:t>V. 5: jedlo a pitie = HOSTINA</a:t>
            </a:r>
          </a:p>
          <a:p>
            <a:pPr>
              <a:buFontTx/>
              <a:buChar char="-"/>
            </a:pPr>
            <a:r>
              <a:rPr lang="sk-SK" b="1" dirty="0" smtClean="0">
                <a:solidFill>
                  <a:srgbClr val="FFFF00"/>
                </a:solidFill>
              </a:rPr>
              <a:t>Stôl</a:t>
            </a:r>
            <a:r>
              <a:rPr lang="sk-SK" dirty="0" smtClean="0"/>
              <a:t> – priateľstvo a vzťah </a:t>
            </a:r>
            <a:r>
              <a:rPr lang="sk-SK" dirty="0" smtClean="0"/>
              <a:t>= spoločenstvo </a:t>
            </a:r>
          </a:p>
          <a:p>
            <a:pPr>
              <a:buFontTx/>
              <a:buChar char="-"/>
            </a:pPr>
            <a:r>
              <a:rPr lang="sk-SK" dirty="0" smtClean="0">
                <a:solidFill>
                  <a:srgbClr val="FFFF00"/>
                </a:solidFill>
              </a:rPr>
              <a:t>Olej</a:t>
            </a:r>
            <a:r>
              <a:rPr lang="sk-SK" dirty="0" smtClean="0"/>
              <a:t> – slávnostná hostina</a:t>
            </a:r>
          </a:p>
          <a:p>
            <a:pPr>
              <a:buFontTx/>
              <a:buChar char="-"/>
            </a:pPr>
            <a:r>
              <a:rPr lang="sk-SK" dirty="0" smtClean="0">
                <a:solidFill>
                  <a:srgbClr val="FFFF00"/>
                </a:solidFill>
              </a:rPr>
              <a:t>Kalich</a:t>
            </a:r>
            <a:r>
              <a:rPr lang="sk-SK" dirty="0" smtClean="0"/>
              <a:t> a víno (Ž 104,15; 116,13; 16)</a:t>
            </a:r>
          </a:p>
          <a:p>
            <a:pPr>
              <a:buFontTx/>
              <a:buChar char="-"/>
            </a:pPr>
            <a:r>
              <a:rPr lang="sk-SK" dirty="0" smtClean="0"/>
              <a:t>V. 6: </a:t>
            </a:r>
            <a:r>
              <a:rPr lang="sk-SK" b="1" dirty="0" smtClean="0"/>
              <a:t>Návrat</a:t>
            </a:r>
            <a:r>
              <a:rPr lang="sk-SK" dirty="0" smtClean="0"/>
              <a:t> do PÁNOVHO domu</a:t>
            </a:r>
          </a:p>
          <a:p>
            <a:pPr>
              <a:buFontTx/>
              <a:buChar char="-"/>
            </a:pPr>
            <a:r>
              <a:rPr lang="sk-SK" dirty="0" smtClean="0"/>
              <a:t>Dobrota a vernosť (43,3)</a:t>
            </a:r>
          </a:p>
          <a:p>
            <a:pPr>
              <a:buFontTx/>
              <a:buChar char="-"/>
            </a:pPr>
            <a:r>
              <a:rPr lang="sk-SK" dirty="0" smtClean="0"/>
              <a:t>Životný štýl </a:t>
            </a:r>
            <a:endParaRPr lang="sk-SK" dirty="0" smtClean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26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Niektoré </a:t>
            </a:r>
            <a:r>
              <a:rPr lang="sk-SK" dirty="0" smtClean="0"/>
              <a:t>témy </a:t>
            </a:r>
            <a:r>
              <a:rPr lang="sk-SK" dirty="0" smtClean="0"/>
              <a:t>žalmu</a:t>
            </a:r>
            <a:endParaRPr lang="sk-SK" dirty="0"/>
          </a:p>
        </p:txBody>
      </p:sp>
      <p:pic>
        <p:nvPicPr>
          <p:cNvPr id="8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6E7259"/>
              </a:clrFrom>
              <a:clrTo>
                <a:srgbClr val="6E725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7772400" cy="3240360"/>
          </a:xfrm>
        </p:spPr>
        <p:txBody>
          <a:bodyPr>
            <a:normAutofit fontScale="90000"/>
          </a:bodyPr>
          <a:lstStyle/>
          <a:p>
            <a:pPr algn="l"/>
            <a:r>
              <a:rPr lang="sk-SK" sz="4000" i="1" dirty="0" smtClean="0">
                <a:solidFill>
                  <a:srgbClr val="FF9900"/>
                </a:solidFill>
              </a:rPr>
              <a:t/>
            </a:r>
            <a:br>
              <a:rPr lang="sk-SK" sz="4000" i="1" dirty="0" smtClean="0">
                <a:solidFill>
                  <a:srgbClr val="FF9900"/>
                </a:solidFill>
              </a:rPr>
            </a:br>
            <a:r>
              <a:rPr lang="sk-SK" sz="4000" i="1" dirty="0" smtClean="0">
                <a:solidFill>
                  <a:srgbClr val="FF9900"/>
                </a:solidFill>
              </a:rPr>
              <a:t/>
            </a:r>
            <a:br>
              <a:rPr lang="sk-SK" sz="4000" i="1" dirty="0" smtClean="0">
                <a:solidFill>
                  <a:srgbClr val="FF9900"/>
                </a:solidFill>
              </a:rPr>
            </a:br>
            <a:r>
              <a:rPr lang="sk-SK" sz="4000" i="1" dirty="0" smtClean="0">
                <a:solidFill>
                  <a:srgbClr val="FF9900"/>
                </a:solidFill>
              </a:rPr>
              <a:t/>
            </a:r>
            <a:br>
              <a:rPr lang="sk-SK" sz="4000" i="1" dirty="0" smtClean="0">
                <a:solidFill>
                  <a:srgbClr val="FF9900"/>
                </a:solidFill>
              </a:rPr>
            </a:br>
            <a:r>
              <a:rPr lang="sk-SK" sz="4000" i="1" dirty="0" smtClean="0">
                <a:solidFill>
                  <a:srgbClr val="FF9900"/>
                </a:solidFill>
              </a:rPr>
              <a:t/>
            </a:r>
            <a:br>
              <a:rPr lang="sk-SK" sz="4000" i="1" dirty="0" smtClean="0">
                <a:solidFill>
                  <a:srgbClr val="FF9900"/>
                </a:solidFill>
              </a:rPr>
            </a:br>
            <a:r>
              <a:rPr lang="sk-SK" sz="7300" i="1" dirty="0" smtClean="0">
                <a:solidFill>
                  <a:srgbClr val="FF9900"/>
                </a:solidFill>
              </a:rPr>
              <a:t>6. jún 2011</a:t>
            </a:r>
            <a:br>
              <a:rPr lang="sk-SK" sz="7300" i="1" dirty="0" smtClean="0">
                <a:solidFill>
                  <a:srgbClr val="FF9900"/>
                </a:solidFill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sk-SK" sz="53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Slovom žalmu k jubileu</a:t>
            </a:r>
            <a:endParaRPr lang="sk-SK" sz="67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3501008"/>
            <a:ext cx="7772400" cy="2664296"/>
          </a:xfrm>
        </p:spPr>
        <p:txBody>
          <a:bodyPr>
            <a:normAutofit/>
          </a:bodyPr>
          <a:lstStyle/>
          <a:p>
            <a:pPr algn="l"/>
            <a:r>
              <a:rPr lang="sk-SK" sz="1800" i="1" dirty="0" smtClean="0"/>
              <a:t>Historický exkurz</a:t>
            </a:r>
            <a:endParaRPr lang="sk-SK" sz="1800" dirty="0" smtClean="0"/>
          </a:p>
          <a:p>
            <a:pPr algn="l"/>
            <a:r>
              <a:rPr lang="sk-SK" b="1" dirty="0" smtClean="0"/>
              <a:t>	</a:t>
            </a:r>
            <a:r>
              <a:rPr lang="sk-SK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Horná Trnávka a Kopčany</a:t>
            </a:r>
          </a:p>
          <a:p>
            <a:pPr algn="l"/>
            <a:r>
              <a:rPr lang="sk-SK" sz="1800" i="1" dirty="0" smtClean="0"/>
              <a:t>Čítanie a výklad </a:t>
            </a:r>
            <a:r>
              <a:rPr lang="sk-SK" sz="1800" b="1" i="1" dirty="0" smtClean="0"/>
              <a:t>žalmu</a:t>
            </a:r>
            <a:r>
              <a:rPr lang="sk-SK" sz="1800" b="1" dirty="0" smtClean="0"/>
              <a:t> </a:t>
            </a:r>
          </a:p>
          <a:p>
            <a:pPr algn="l"/>
            <a:r>
              <a:rPr lang="sk-SK" b="1" dirty="0" smtClean="0"/>
              <a:t>	</a:t>
            </a:r>
            <a:r>
              <a:rPr lang="sk-SK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Zákon Pánov (Žalm 19)</a:t>
            </a:r>
          </a:p>
          <a:p>
            <a:pPr algn="l"/>
            <a:endParaRPr lang="sk-SK" b="1" dirty="0" smtClean="0"/>
          </a:p>
        </p:txBody>
      </p:sp>
      <p:pic>
        <p:nvPicPr>
          <p:cNvPr id="4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88640"/>
            <a:ext cx="3294690" cy="2325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869160"/>
            <a:ext cx="1674883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9.5.2011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SŽkJ 4 - Starostlivý pastier (Ž 23)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BD70-47D5-4749-8E43-3FFD81D86C7B}" type="slidenum">
              <a:rPr lang="sk-SK" smtClean="0"/>
              <a:pPr/>
              <a:t>28</a:t>
            </a:fld>
            <a:endParaRPr lang="sk-SK"/>
          </a:p>
        </p:txBody>
      </p:sp>
      <p:pic>
        <p:nvPicPr>
          <p:cNvPr id="10" name="Zástupný symbol obsahu 9" descr="SZkJ-modlitb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37093" y="0"/>
            <a:ext cx="9181093" cy="6858000"/>
          </a:xfrm>
        </p:spPr>
      </p:pic>
      <p:pic>
        <p:nvPicPr>
          <p:cNvPr id="8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116" y="116632"/>
            <a:ext cx="1836380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990656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Dubové </a:t>
            </a:r>
            <a:b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(</a:t>
            </a:r>
            <a:r>
              <a:rPr lang="sk-SK" sz="4400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far</a:t>
            </a:r>
            <a: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. Slovenské Pravno)</a:t>
            </a:r>
            <a: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Devín</a:t>
            </a:r>
            <a:br>
              <a:rPr lang="sk-SK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4245520"/>
            <a:ext cx="7772400" cy="1199704"/>
          </a:xfrm>
        </p:spPr>
        <p:txBody>
          <a:bodyPr>
            <a:normAutofit/>
          </a:bodyPr>
          <a:lstStyle/>
          <a:p>
            <a:r>
              <a:rPr lang="sk-SK" sz="2800" b="1" dirty="0" smtClean="0"/>
              <a:t>Historický exkurz</a:t>
            </a:r>
            <a:r>
              <a:rPr lang="sk-SK" sz="2800" dirty="0" smtClean="0"/>
              <a:t> </a:t>
            </a:r>
            <a:endParaRPr lang="sk-SK" sz="2800" dirty="0"/>
          </a:p>
        </p:txBody>
      </p:sp>
      <p:pic>
        <p:nvPicPr>
          <p:cNvPr id="6" name="Picture 3" descr="D:\My Documents\AKADEMICKE\KSFX -03- So Zalmami\SZkJ-obrazok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4420" y="116632"/>
            <a:ext cx="714149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869160"/>
            <a:ext cx="1674883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ovéPole 3"/>
          <p:cNvSpPr txBox="1">
            <a:spLocks noChangeArrowheads="1"/>
          </p:cNvSpPr>
          <p:nvPr/>
        </p:nvSpPr>
        <p:spPr bwMode="auto">
          <a:xfrm>
            <a:off x="1428750" y="6000750"/>
            <a:ext cx="66436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Dubové – filiálny kostol </a:t>
            </a:r>
            <a:endParaRPr lang="sk-SK" sz="2800" b="1">
              <a:solidFill>
                <a:schemeClr val="bg1"/>
              </a:solidFill>
            </a:endParaRPr>
          </a:p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sv. Cyrila a </a:t>
            </a:r>
            <a:r>
              <a:rPr lang="sk-SK" sz="2800" b="1">
                <a:solidFill>
                  <a:schemeClr val="bg1"/>
                </a:solidFill>
              </a:rPr>
              <a:t>  </a:t>
            </a:r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Metoda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 descr="D:\Cyril a Metod\maj_stretnutie\prezentacia\Dubové - Devín\10712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28604"/>
            <a:ext cx="7072362" cy="5304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ovéPole 1"/>
          <p:cNvSpPr txBox="1">
            <a:spLocks noChangeArrowheads="1"/>
          </p:cNvSpPr>
          <p:nvPr/>
        </p:nvSpPr>
        <p:spPr bwMode="auto">
          <a:xfrm>
            <a:off x="1428750" y="6000750"/>
            <a:ext cx="6643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Dubové – interiér kostola 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0" name="Picture 2" descr="D:\Cyril a Metod\maj_stretnutie\prezentacia\Dubové - Devín\Skenovaný obrázek dubové.jpg"/>
          <p:cNvPicPr>
            <a:picLocks noChangeAspect="1" noChangeArrowheads="1"/>
          </p:cNvPicPr>
          <p:nvPr/>
        </p:nvPicPr>
        <p:blipFill>
          <a:blip r:embed="rId2" cstate="print"/>
          <a:srcRect l="19595" r="6923" b="53759"/>
          <a:stretch>
            <a:fillRect/>
          </a:stretch>
        </p:blipFill>
        <p:spPr bwMode="auto">
          <a:xfrm>
            <a:off x="1643042" y="285728"/>
            <a:ext cx="5929354" cy="5471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ovéPole 1"/>
          <p:cNvSpPr txBox="1">
            <a:spLocks noChangeArrowheads="1"/>
          </p:cNvSpPr>
          <p:nvPr/>
        </p:nvSpPr>
        <p:spPr bwMode="auto">
          <a:xfrm>
            <a:off x="1214438" y="6000750"/>
            <a:ext cx="6643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letecký pohľad na kostol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Picture 2" descr="D:\Cyril a Metod\maj_stretnutie\prezentacia\Dubové - Devín\16%20Dubove.jpg"/>
          <p:cNvPicPr>
            <a:picLocks noChangeAspect="1" noChangeArrowheads="1"/>
          </p:cNvPicPr>
          <p:nvPr/>
        </p:nvPicPr>
        <p:blipFill>
          <a:blip r:embed="rId2" cstate="print"/>
          <a:srcRect r="3408" b="2671"/>
          <a:stretch>
            <a:fillRect/>
          </a:stretch>
        </p:blipFill>
        <p:spPr bwMode="auto">
          <a:xfrm>
            <a:off x="2428860" y="214290"/>
            <a:ext cx="4179123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1"/>
          <p:cNvSpPr txBox="1">
            <a:spLocks noChangeArrowheads="1"/>
          </p:cNvSpPr>
          <p:nvPr/>
        </p:nvSpPr>
        <p:spPr bwMode="auto">
          <a:xfrm>
            <a:off x="1214438" y="6000750"/>
            <a:ext cx="6643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letecký pohľad na kostol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74" name="Picture 2" descr="D:\Cyril a Metod\maj_stretnutie\prezentacia\Dubové - Devín\15%20Dubove.jpg"/>
          <p:cNvPicPr>
            <a:picLocks noChangeAspect="1" noChangeArrowheads="1"/>
          </p:cNvPicPr>
          <p:nvPr/>
        </p:nvPicPr>
        <p:blipFill>
          <a:blip r:embed="rId2" cstate="print"/>
          <a:srcRect r="3325" b="4262"/>
          <a:stretch>
            <a:fillRect/>
          </a:stretch>
        </p:blipFill>
        <p:spPr bwMode="auto">
          <a:xfrm>
            <a:off x="2428860" y="285728"/>
            <a:ext cx="4214842" cy="5523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/>
          <p:cNvSpPr txBox="1">
            <a:spLocks noChangeArrowheads="1"/>
          </p:cNvSpPr>
          <p:nvPr/>
        </p:nvSpPr>
        <p:spPr bwMode="auto">
          <a:xfrm>
            <a:off x="1214438" y="5786438"/>
            <a:ext cx="6643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Hrad Devín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2" name="Picture 2" descr="D:\Cyril a Metod\maj_stretnutie\prezentacia\Dubové - Devín\Devin_DBU_DSC_0001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7529084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/>
          <p:cNvSpPr txBox="1">
            <a:spLocks noChangeArrowheads="1"/>
          </p:cNvSpPr>
          <p:nvPr/>
        </p:nvSpPr>
        <p:spPr bwMode="auto">
          <a:xfrm>
            <a:off x="1143000" y="5786438"/>
            <a:ext cx="66436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chemeClr val="bg1"/>
                </a:solidFill>
                <a:latin typeface="Calibri" pitchFamily="34" charset="0"/>
              </a:rPr>
              <a:t>Text letopisov z Fuldského kláštora</a:t>
            </a:r>
            <a:r>
              <a:rPr lang="sk-SK" sz="2800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k-SK" sz="2800" b="1">
                <a:solidFill>
                  <a:schemeClr val="bg1"/>
                </a:solidFill>
              </a:rPr>
              <a:t>v roku 864 hovorí o hrade Dowina </a:t>
            </a:r>
            <a:endParaRPr lang="cs-CZ" sz="2800" b="1">
              <a:solidFill>
                <a:schemeClr val="bg1"/>
              </a:solidFill>
            </a:endParaRPr>
          </a:p>
        </p:txBody>
      </p:sp>
      <p:pic>
        <p:nvPicPr>
          <p:cNvPr id="13314" name="Picture 2" descr="D:\Cyril a Metod\maj_stretnutie\prezentacia\Dubové - Devín\sken devín 2.jpg"/>
          <p:cNvPicPr>
            <a:picLocks noChangeAspect="1" noChangeArrowheads="1"/>
          </p:cNvPicPr>
          <p:nvPr/>
        </p:nvPicPr>
        <p:blipFill>
          <a:blip r:embed="rId2" cstate="print"/>
          <a:srcRect l="4819" t="50186" r="73016" b="38422"/>
          <a:stretch>
            <a:fillRect/>
          </a:stretch>
        </p:blipFill>
        <p:spPr bwMode="auto">
          <a:xfrm>
            <a:off x="1175947" y="357166"/>
            <a:ext cx="6825077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Documents\AKADEMICKE\KSFX -03- So Zalmami\SZkJ-LOGO-cier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993904"/>
            <a:ext cx="609048" cy="8640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SZkJ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92D050"/>
      </a:accent1>
      <a:accent2>
        <a:srgbClr val="CFE0CF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Počiatok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2134</TotalTime>
  <Words>445</Words>
  <Application>Microsoft Office PowerPoint</Application>
  <PresentationFormat>Prezentácia na obrazovke (4:3)</PresentationFormat>
  <Paragraphs>148</Paragraphs>
  <Slides>28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29" baseType="lpstr">
      <vt:lpstr>Hala</vt:lpstr>
      <vt:lpstr>Slovom žalmu k jubileu 9. máj 2011 (4. stretnutie)  </vt:lpstr>
      <vt:lpstr>Priebeh stretnutia  </vt:lpstr>
      <vt:lpstr>Dubové  (far. Slovenské Pravno)   Devín  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Pán je môj pastier</vt:lpstr>
      <vt:lpstr>Postup pri výklade</vt:lpstr>
      <vt:lpstr>1. Usadenie Žalmu 23 v kontexte</vt:lpstr>
      <vt:lpstr>Žalmy v 1. knihe : 2. blok</vt:lpstr>
      <vt:lpstr>2. Skladba Žalmu 23</vt:lpstr>
      <vt:lpstr>Rytmus Žalmu 23</vt:lpstr>
      <vt:lpstr>Niektoré témy</vt:lpstr>
      <vt:lpstr>Niektoré témy žalmu</vt:lpstr>
      <vt:lpstr>    6. jún 2011    Slovom žalmu k jubileu</vt:lpstr>
      <vt:lpstr>Snímka 28</vt:lpstr>
    </vt:vector>
  </TitlesOfParts>
  <Company>BS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Otvorenie žaltára</dc:title>
  <dc:creator>Blazej Strba</dc:creator>
  <cp:lastModifiedBy>Blazej Strba</cp:lastModifiedBy>
  <cp:revision>155</cp:revision>
  <dcterms:created xsi:type="dcterms:W3CDTF">2010-10-11T11:53:54Z</dcterms:created>
  <dcterms:modified xsi:type="dcterms:W3CDTF">2011-05-09T17:16:34Z</dcterms:modified>
</cp:coreProperties>
</file>